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8" r:id="rId9"/>
    <p:sldId id="269" r:id="rId10"/>
    <p:sldId id="270" r:id="rId11"/>
    <p:sldId id="272" r:id="rId12"/>
    <p:sldId id="273" r:id="rId13"/>
    <p:sldId id="275" r:id="rId14"/>
    <p:sldId id="277" r:id="rId15"/>
    <p:sldId id="279" r:id="rId16"/>
    <p:sldId id="280" r:id="rId17"/>
    <p:sldId id="281" r:id="rId18"/>
    <p:sldId id="282" r:id="rId19"/>
    <p:sldId id="284" r:id="rId20"/>
    <p:sldId id="285" r:id="rId21"/>
    <p:sldId id="286" r:id="rId22"/>
    <p:sldId id="288" r:id="rId23"/>
    <p:sldId id="289" r:id="rId24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19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35940" y="102870"/>
            <a:ext cx="8072119" cy="695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 u="heavy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400" b="1" i="0" u="heavy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58993" y="0"/>
            <a:ext cx="9085006" cy="68432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14629" y="363220"/>
            <a:ext cx="4394200" cy="806450"/>
          </a:xfrm>
          <a:custGeom>
            <a:avLst/>
            <a:gdLst/>
            <a:ahLst/>
            <a:cxnLst/>
            <a:rect l="l" t="t" r="r" b="b"/>
            <a:pathLst>
              <a:path w="4394200" h="806450">
                <a:moveTo>
                  <a:pt x="4394200" y="0"/>
                </a:moveTo>
                <a:lnTo>
                  <a:pt x="0" y="0"/>
                </a:lnTo>
                <a:lnTo>
                  <a:pt x="0" y="806450"/>
                </a:lnTo>
                <a:lnTo>
                  <a:pt x="4394200" y="806450"/>
                </a:lnTo>
                <a:lnTo>
                  <a:pt x="4394200" y="0"/>
                </a:lnTo>
                <a:close/>
              </a:path>
            </a:pathLst>
          </a:custGeom>
          <a:solidFill>
            <a:srgbClr val="2121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 u="heavy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 u="heavy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58993" y="0"/>
            <a:ext cx="9085006" cy="68432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5940" y="223520"/>
            <a:ext cx="8072119" cy="124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 u="heavy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3514" y="3253195"/>
            <a:ext cx="8776970" cy="1774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 u="heavy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4/18/2020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3370" y="146050"/>
            <a:ext cx="619061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470" dirty="0"/>
              <a:t>TOPICS </a:t>
            </a:r>
            <a:r>
              <a:rPr sz="4400" spc="-375" dirty="0"/>
              <a:t>TO </a:t>
            </a:r>
            <a:r>
              <a:rPr sz="4400" spc="-555" dirty="0"/>
              <a:t>BE</a:t>
            </a:r>
            <a:r>
              <a:rPr sz="4400" spc="-300" dirty="0"/>
              <a:t> </a:t>
            </a:r>
            <a:r>
              <a:rPr sz="4400" spc="-600" dirty="0"/>
              <a:t>COVERED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032509"/>
            <a:ext cx="8058150" cy="45351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45" dirty="0">
                <a:latin typeface="Georgia"/>
                <a:cs typeface="Georgia"/>
              </a:rPr>
              <a:t>Low </a:t>
            </a:r>
            <a:r>
              <a:rPr sz="3200" spc="-15" dirty="0">
                <a:latin typeface="Georgia"/>
                <a:cs typeface="Georgia"/>
              </a:rPr>
              <a:t>level </a:t>
            </a:r>
            <a:r>
              <a:rPr sz="3200" spc="-55" dirty="0">
                <a:latin typeface="Georgia"/>
                <a:cs typeface="Georgia"/>
              </a:rPr>
              <a:t>of </a:t>
            </a:r>
            <a:r>
              <a:rPr sz="3200" spc="-90" dirty="0">
                <a:latin typeface="Georgia"/>
                <a:cs typeface="Georgia"/>
              </a:rPr>
              <a:t>Economic </a:t>
            </a:r>
            <a:r>
              <a:rPr sz="3200" spc="-60" dirty="0">
                <a:latin typeface="Georgia"/>
                <a:cs typeface="Georgia"/>
              </a:rPr>
              <a:t>Development </a:t>
            </a:r>
            <a:r>
              <a:rPr sz="3200" spc="-50" dirty="0">
                <a:latin typeface="Georgia"/>
                <a:cs typeface="Georgia"/>
              </a:rPr>
              <a:t>under 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80" dirty="0">
                <a:latin typeface="Georgia"/>
                <a:cs typeface="Georgia"/>
              </a:rPr>
              <a:t>Colonial</a:t>
            </a:r>
            <a:r>
              <a:rPr sz="3200" spc="-110" dirty="0">
                <a:latin typeface="Georgia"/>
                <a:cs typeface="Georgia"/>
              </a:rPr>
              <a:t> </a:t>
            </a:r>
            <a:r>
              <a:rPr sz="3200" spc="-125" dirty="0">
                <a:latin typeface="Georgia"/>
                <a:cs typeface="Georgia"/>
              </a:rPr>
              <a:t>Rule.</a:t>
            </a:r>
            <a:endParaRPr sz="3200">
              <a:latin typeface="Georgia"/>
              <a:cs typeface="Georgia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5" dirty="0">
                <a:latin typeface="Georgia"/>
                <a:cs typeface="Georgia"/>
              </a:rPr>
              <a:t>Agricultural</a:t>
            </a:r>
            <a:r>
              <a:rPr sz="3200" spc="-80" dirty="0">
                <a:latin typeface="Georgia"/>
                <a:cs typeface="Georgia"/>
              </a:rPr>
              <a:t> </a:t>
            </a:r>
            <a:r>
              <a:rPr sz="3200" spc="-50" dirty="0">
                <a:latin typeface="Georgia"/>
                <a:cs typeface="Georgia"/>
              </a:rPr>
              <a:t>Sector</a:t>
            </a:r>
            <a:endParaRPr sz="3200">
              <a:latin typeface="Georgia"/>
              <a:cs typeface="Georgia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70" dirty="0">
                <a:latin typeface="Georgia"/>
                <a:cs typeface="Georgia"/>
              </a:rPr>
              <a:t>Industrial</a:t>
            </a:r>
            <a:r>
              <a:rPr sz="3200" spc="-80" dirty="0">
                <a:latin typeface="Georgia"/>
                <a:cs typeface="Georgia"/>
              </a:rPr>
              <a:t> </a:t>
            </a:r>
            <a:r>
              <a:rPr sz="3200" spc="-55" dirty="0">
                <a:latin typeface="Georgia"/>
                <a:cs typeface="Georgia"/>
              </a:rPr>
              <a:t>Sector</a:t>
            </a:r>
            <a:endParaRPr sz="3200">
              <a:latin typeface="Georgia"/>
              <a:cs typeface="Georgia"/>
            </a:endParaRPr>
          </a:p>
          <a:p>
            <a:pPr marL="355600" indent="-342900">
              <a:lnSpc>
                <a:spcPct val="100000"/>
              </a:lnSpc>
              <a:spcBef>
                <a:spcPts val="79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65" dirty="0">
                <a:latin typeface="Georgia"/>
                <a:cs typeface="Georgia"/>
              </a:rPr>
              <a:t>Foreign</a:t>
            </a:r>
            <a:r>
              <a:rPr sz="3200" spc="-75" dirty="0">
                <a:latin typeface="Georgia"/>
                <a:cs typeface="Georgia"/>
              </a:rPr>
              <a:t> </a:t>
            </a:r>
            <a:r>
              <a:rPr sz="3200" spc="-40" dirty="0">
                <a:latin typeface="Georgia"/>
                <a:cs typeface="Georgia"/>
              </a:rPr>
              <a:t>Trade</a:t>
            </a:r>
            <a:endParaRPr sz="3200">
              <a:latin typeface="Georgia"/>
              <a:cs typeface="Georgia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75" dirty="0">
                <a:latin typeface="Georgia"/>
                <a:cs typeface="Georgia"/>
              </a:rPr>
              <a:t>Demographic </a:t>
            </a:r>
            <a:r>
              <a:rPr sz="3200" spc="-85" dirty="0">
                <a:latin typeface="Georgia"/>
                <a:cs typeface="Georgia"/>
              </a:rPr>
              <a:t>Condition</a:t>
            </a:r>
            <a:endParaRPr sz="3200">
              <a:latin typeface="Georgia"/>
              <a:cs typeface="Georgia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75" dirty="0">
                <a:latin typeface="Georgia"/>
                <a:cs typeface="Georgia"/>
              </a:rPr>
              <a:t>Occupational</a:t>
            </a:r>
            <a:r>
              <a:rPr sz="3200" spc="-80" dirty="0">
                <a:latin typeface="Georgia"/>
                <a:cs typeface="Georgia"/>
              </a:rPr>
              <a:t> </a:t>
            </a:r>
            <a:r>
              <a:rPr sz="3200" spc="-50" dirty="0">
                <a:latin typeface="Georgia"/>
                <a:cs typeface="Georgia"/>
              </a:rPr>
              <a:t>Structure</a:t>
            </a:r>
            <a:endParaRPr sz="3200">
              <a:latin typeface="Georgia"/>
              <a:cs typeface="Georgia"/>
            </a:endParaRPr>
          </a:p>
          <a:p>
            <a:pPr marL="355600" indent="-342900">
              <a:lnSpc>
                <a:spcPct val="100000"/>
              </a:lnSpc>
              <a:spcBef>
                <a:spcPts val="80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0" dirty="0">
                <a:latin typeface="Georgia"/>
                <a:cs typeface="Georgia"/>
              </a:rPr>
              <a:t>Infrastructure</a:t>
            </a:r>
            <a:endParaRPr sz="3200">
              <a:latin typeface="Georgia"/>
              <a:cs typeface="Georg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214620" y="2857500"/>
            <a:ext cx="3643629" cy="39293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218440"/>
            <a:ext cx="412750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25" dirty="0"/>
              <a:t>INTRODUCTION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004570"/>
            <a:ext cx="7846695" cy="252603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0600"/>
              </a:lnSpc>
              <a:spcBef>
                <a:spcPts val="95"/>
              </a:spcBef>
            </a:pPr>
            <a:r>
              <a:rPr sz="3200" spc="-60" dirty="0">
                <a:latin typeface="Georgia"/>
                <a:cs typeface="Georgia"/>
              </a:rPr>
              <a:t>The </a:t>
            </a:r>
            <a:r>
              <a:rPr sz="3200" spc="-40" dirty="0">
                <a:latin typeface="Georgia"/>
                <a:cs typeface="Georgia"/>
              </a:rPr>
              <a:t>primary </a:t>
            </a:r>
            <a:r>
              <a:rPr sz="3200" spc="-30" dirty="0">
                <a:latin typeface="Georgia"/>
                <a:cs typeface="Georgia"/>
              </a:rPr>
              <a:t>objective </a:t>
            </a:r>
            <a:r>
              <a:rPr sz="3200" spc="-55" dirty="0">
                <a:latin typeface="Georgia"/>
                <a:cs typeface="Georgia"/>
              </a:rPr>
              <a:t>of British </a:t>
            </a:r>
            <a:r>
              <a:rPr sz="3200" spc="-80" dirty="0">
                <a:latin typeface="Georgia"/>
                <a:cs typeface="Georgia"/>
              </a:rPr>
              <a:t>Colonial</a:t>
            </a:r>
            <a:r>
              <a:rPr sz="3200" spc="-204" dirty="0">
                <a:latin typeface="Georgia"/>
                <a:cs typeface="Georgia"/>
              </a:rPr>
              <a:t> </a:t>
            </a:r>
            <a:r>
              <a:rPr sz="3200" spc="-30" dirty="0">
                <a:latin typeface="Georgia"/>
                <a:cs typeface="Georgia"/>
              </a:rPr>
              <a:t>rule  </a:t>
            </a:r>
            <a:r>
              <a:rPr sz="3200" spc="-85" dirty="0">
                <a:latin typeface="Georgia"/>
                <a:cs typeface="Georgia"/>
              </a:rPr>
              <a:t>in </a:t>
            </a:r>
            <a:r>
              <a:rPr sz="3200" spc="-100" dirty="0">
                <a:latin typeface="Georgia"/>
                <a:cs typeface="Georgia"/>
              </a:rPr>
              <a:t>India </a:t>
            </a:r>
            <a:r>
              <a:rPr sz="3200" spc="15" dirty="0">
                <a:latin typeface="Georgia"/>
                <a:cs typeface="Georgia"/>
              </a:rPr>
              <a:t>was </a:t>
            </a:r>
            <a:r>
              <a:rPr sz="3200" spc="-30" dirty="0">
                <a:latin typeface="Georgia"/>
                <a:cs typeface="Georgia"/>
              </a:rPr>
              <a:t>to </a:t>
            </a:r>
            <a:r>
              <a:rPr sz="3200" spc="-55" dirty="0">
                <a:latin typeface="Georgia"/>
                <a:cs typeface="Georgia"/>
              </a:rPr>
              <a:t>turn</a:t>
            </a:r>
            <a:r>
              <a:rPr sz="3200" spc="-170" dirty="0">
                <a:latin typeface="Georgia"/>
                <a:cs typeface="Georgia"/>
              </a:rPr>
              <a:t> </a:t>
            </a:r>
            <a:r>
              <a:rPr sz="3200" spc="-100" dirty="0">
                <a:latin typeface="Georgia"/>
                <a:cs typeface="Georgia"/>
              </a:rPr>
              <a:t>India</a:t>
            </a:r>
            <a:endParaRPr sz="3200">
              <a:latin typeface="Georgia"/>
              <a:cs typeface="Georgia"/>
            </a:endParaRPr>
          </a:p>
          <a:p>
            <a:pPr marL="755650" indent="-285750">
              <a:lnSpc>
                <a:spcPct val="100000"/>
              </a:lnSpc>
              <a:spcBef>
                <a:spcPts val="3020"/>
              </a:spcBef>
              <a:buChar char="–"/>
              <a:tabLst>
                <a:tab pos="755650" algn="l"/>
              </a:tabLst>
            </a:pPr>
            <a:r>
              <a:rPr sz="2800" spc="-80" dirty="0">
                <a:latin typeface="Georgia"/>
                <a:cs typeface="Georgia"/>
              </a:rPr>
              <a:t>As </a:t>
            </a:r>
            <a:r>
              <a:rPr sz="2800" spc="-45" dirty="0">
                <a:latin typeface="Georgia"/>
                <a:cs typeface="Georgia"/>
              </a:rPr>
              <a:t>a </a:t>
            </a:r>
            <a:r>
              <a:rPr sz="2800" spc="-35" dirty="0">
                <a:latin typeface="Georgia"/>
                <a:cs typeface="Georgia"/>
              </a:rPr>
              <a:t>supplier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15" dirty="0">
                <a:latin typeface="Georgia"/>
                <a:cs typeface="Georgia"/>
              </a:rPr>
              <a:t>raw </a:t>
            </a:r>
            <a:r>
              <a:rPr sz="2800" spc="-45" dirty="0">
                <a:latin typeface="Georgia"/>
                <a:cs typeface="Georgia"/>
              </a:rPr>
              <a:t>material</a:t>
            </a:r>
            <a:r>
              <a:rPr sz="2800" spc="-240" dirty="0">
                <a:latin typeface="Georgia"/>
                <a:cs typeface="Georgia"/>
              </a:rPr>
              <a:t> </a:t>
            </a:r>
            <a:r>
              <a:rPr sz="2800" spc="-70" dirty="0">
                <a:latin typeface="Georgia"/>
                <a:cs typeface="Georgia"/>
              </a:rPr>
              <a:t>and</a:t>
            </a:r>
            <a:endParaRPr sz="2800">
              <a:latin typeface="Georgia"/>
              <a:cs typeface="Georgia"/>
            </a:endParaRPr>
          </a:p>
          <a:p>
            <a:pPr marL="755650" indent="-285750">
              <a:lnSpc>
                <a:spcPct val="100000"/>
              </a:lnSpc>
              <a:spcBef>
                <a:spcPts val="690"/>
              </a:spcBef>
              <a:buChar char="–"/>
              <a:tabLst>
                <a:tab pos="755650" algn="l"/>
              </a:tabLst>
            </a:pPr>
            <a:r>
              <a:rPr sz="2800" spc="-80" dirty="0">
                <a:latin typeface="Georgia"/>
                <a:cs typeface="Georgia"/>
              </a:rPr>
              <a:t>As </a:t>
            </a:r>
            <a:r>
              <a:rPr sz="2800" spc="-45" dirty="0">
                <a:latin typeface="Georgia"/>
                <a:cs typeface="Georgia"/>
              </a:rPr>
              <a:t>a </a:t>
            </a:r>
            <a:r>
              <a:rPr sz="2800" spc="-50" dirty="0">
                <a:latin typeface="Georgia"/>
                <a:cs typeface="Georgia"/>
              </a:rPr>
              <a:t>consumer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-50" dirty="0">
                <a:latin typeface="Georgia"/>
                <a:cs typeface="Georgia"/>
              </a:rPr>
              <a:t>finished</a:t>
            </a:r>
            <a:r>
              <a:rPr sz="2800" spc="-135" dirty="0">
                <a:latin typeface="Georgia"/>
                <a:cs typeface="Georgia"/>
              </a:rPr>
              <a:t> </a:t>
            </a:r>
            <a:r>
              <a:rPr sz="2800" spc="-35" dirty="0">
                <a:latin typeface="Georgia"/>
                <a:cs typeface="Georgia"/>
              </a:rPr>
              <a:t>goods</a:t>
            </a:r>
            <a:endParaRPr sz="2800">
              <a:latin typeface="Georgia"/>
              <a:cs typeface="Georg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1119" y="3643629"/>
            <a:ext cx="4357370" cy="31432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86629" y="3643629"/>
            <a:ext cx="4215130" cy="31432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4490" y="50800"/>
            <a:ext cx="362966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80" dirty="0"/>
              <a:t>COLONIALISM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675640"/>
            <a:ext cx="8065134" cy="4042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6350" indent="-342900" algn="just">
              <a:lnSpc>
                <a:spcPct val="100000"/>
              </a:lnSpc>
              <a:spcBef>
                <a:spcPts val="100"/>
              </a:spcBef>
              <a:buChar char="•"/>
              <a:tabLst>
                <a:tab pos="355600" algn="l"/>
              </a:tabLst>
            </a:pPr>
            <a:r>
              <a:rPr sz="2800" spc="-70" dirty="0">
                <a:latin typeface="Georgia"/>
                <a:cs typeface="Georgia"/>
              </a:rPr>
              <a:t>Colonialism </a:t>
            </a:r>
            <a:r>
              <a:rPr sz="2800" spc="-10" dirty="0">
                <a:latin typeface="Georgia"/>
                <a:cs typeface="Georgia"/>
              </a:rPr>
              <a:t>refers </a:t>
            </a:r>
            <a:r>
              <a:rPr sz="2800" spc="-25" dirty="0">
                <a:latin typeface="Georgia"/>
                <a:cs typeface="Georgia"/>
              </a:rPr>
              <a:t>to </a:t>
            </a:r>
            <a:r>
              <a:rPr sz="2800" spc="-45" dirty="0">
                <a:latin typeface="Georgia"/>
                <a:cs typeface="Georgia"/>
              </a:rPr>
              <a:t>a </a:t>
            </a:r>
            <a:r>
              <a:rPr sz="2800" spc="-30" dirty="0">
                <a:latin typeface="Georgia"/>
                <a:cs typeface="Georgia"/>
              </a:rPr>
              <a:t>system </a:t>
            </a:r>
            <a:r>
              <a:rPr sz="2800" spc="-45" dirty="0">
                <a:latin typeface="Georgia"/>
                <a:cs typeface="Georgia"/>
              </a:rPr>
              <a:t>of political </a:t>
            </a:r>
            <a:r>
              <a:rPr sz="2800" spc="-65" dirty="0">
                <a:latin typeface="Georgia"/>
                <a:cs typeface="Georgia"/>
              </a:rPr>
              <a:t>and  </a:t>
            </a:r>
            <a:r>
              <a:rPr sz="2800" spc="-40" dirty="0">
                <a:latin typeface="Georgia"/>
                <a:cs typeface="Georgia"/>
              </a:rPr>
              <a:t>social </a:t>
            </a:r>
            <a:r>
              <a:rPr sz="2800" spc="-35" dirty="0">
                <a:latin typeface="Georgia"/>
                <a:cs typeface="Georgia"/>
              </a:rPr>
              <a:t>relation </a:t>
            </a:r>
            <a:r>
              <a:rPr sz="2800" spc="-5" dirty="0">
                <a:latin typeface="Georgia"/>
                <a:cs typeface="Georgia"/>
              </a:rPr>
              <a:t>between </a:t>
            </a:r>
            <a:r>
              <a:rPr sz="2800" spc="15" dirty="0">
                <a:latin typeface="Georgia"/>
                <a:cs typeface="Georgia"/>
              </a:rPr>
              <a:t>two </a:t>
            </a:r>
            <a:r>
              <a:rPr sz="2800" spc="-50" dirty="0">
                <a:latin typeface="Georgia"/>
                <a:cs typeface="Georgia"/>
              </a:rPr>
              <a:t>countries,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-35" dirty="0">
                <a:latin typeface="Georgia"/>
                <a:cs typeface="Georgia"/>
              </a:rPr>
              <a:t>which  </a:t>
            </a:r>
            <a:r>
              <a:rPr sz="2800" spc="-40" dirty="0">
                <a:latin typeface="Georgia"/>
                <a:cs typeface="Georgia"/>
              </a:rPr>
              <a:t>one </a:t>
            </a:r>
            <a:r>
              <a:rPr sz="2800" spc="-25" dirty="0">
                <a:latin typeface="Georgia"/>
                <a:cs typeface="Georgia"/>
              </a:rPr>
              <a:t>is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20" dirty="0">
                <a:latin typeface="Georgia"/>
                <a:cs typeface="Georgia"/>
              </a:rPr>
              <a:t>ruler </a:t>
            </a:r>
            <a:r>
              <a:rPr sz="2800" spc="-70" dirty="0">
                <a:latin typeface="Georgia"/>
                <a:cs typeface="Georgia"/>
              </a:rPr>
              <a:t>and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25" dirty="0">
                <a:latin typeface="Georgia"/>
                <a:cs typeface="Georgia"/>
              </a:rPr>
              <a:t>other is its</a:t>
            </a:r>
            <a:r>
              <a:rPr sz="2800" spc="-360" dirty="0">
                <a:latin typeface="Georgia"/>
                <a:cs typeface="Georgia"/>
              </a:rPr>
              <a:t> </a:t>
            </a:r>
            <a:r>
              <a:rPr sz="2800" spc="-60" dirty="0">
                <a:latin typeface="Georgia"/>
                <a:cs typeface="Georgia"/>
              </a:rPr>
              <a:t>colony.</a:t>
            </a:r>
            <a:endParaRPr sz="2800">
              <a:latin typeface="Georgia"/>
              <a:cs typeface="Georgia"/>
            </a:endParaRPr>
          </a:p>
          <a:p>
            <a:pPr marL="355600" marR="5715" indent="-342900" algn="just">
              <a:lnSpc>
                <a:spcPct val="100000"/>
              </a:lnSpc>
              <a:spcBef>
                <a:spcPts val="690"/>
              </a:spcBef>
              <a:buChar char="•"/>
              <a:tabLst>
                <a:tab pos="355600" algn="l"/>
              </a:tabLst>
            </a:pPr>
            <a:r>
              <a:rPr sz="2800" spc="-55" dirty="0">
                <a:latin typeface="Georgia"/>
                <a:cs typeface="Georgia"/>
              </a:rPr>
              <a:t>The </a:t>
            </a:r>
            <a:r>
              <a:rPr sz="2800" spc="-50" dirty="0">
                <a:latin typeface="Georgia"/>
                <a:cs typeface="Georgia"/>
              </a:rPr>
              <a:t>ruling </a:t>
            </a:r>
            <a:r>
              <a:rPr sz="2800" spc="-35" dirty="0">
                <a:latin typeface="Georgia"/>
                <a:cs typeface="Georgia"/>
              </a:rPr>
              <a:t>country </a:t>
            </a:r>
            <a:r>
              <a:rPr sz="2800" spc="-50" dirty="0">
                <a:latin typeface="Georgia"/>
                <a:cs typeface="Georgia"/>
              </a:rPr>
              <a:t>not </a:t>
            </a:r>
            <a:r>
              <a:rPr sz="2800" spc="-35" dirty="0">
                <a:latin typeface="Georgia"/>
                <a:cs typeface="Georgia"/>
              </a:rPr>
              <a:t>only </a:t>
            </a:r>
            <a:r>
              <a:rPr sz="2800" spc="-50" dirty="0">
                <a:latin typeface="Georgia"/>
                <a:cs typeface="Georgia"/>
              </a:rPr>
              <a:t>has </a:t>
            </a:r>
            <a:r>
              <a:rPr sz="2800" spc="-45" dirty="0">
                <a:latin typeface="Georgia"/>
                <a:cs typeface="Georgia"/>
              </a:rPr>
              <a:t>political </a:t>
            </a:r>
            <a:r>
              <a:rPr sz="2800" spc="-35" dirty="0">
                <a:latin typeface="Georgia"/>
                <a:cs typeface="Georgia"/>
              </a:rPr>
              <a:t>control  </a:t>
            </a:r>
            <a:r>
              <a:rPr sz="2800" dirty="0">
                <a:latin typeface="Georgia"/>
                <a:cs typeface="Georgia"/>
              </a:rPr>
              <a:t>over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60" dirty="0">
                <a:latin typeface="Georgia"/>
                <a:cs typeface="Georgia"/>
              </a:rPr>
              <a:t>colony, </a:t>
            </a:r>
            <a:r>
              <a:rPr sz="2800" spc="-45" dirty="0">
                <a:latin typeface="Georgia"/>
                <a:cs typeface="Georgia"/>
              </a:rPr>
              <a:t>but </a:t>
            </a:r>
            <a:r>
              <a:rPr sz="2800" spc="-35" dirty="0">
                <a:latin typeface="Georgia"/>
                <a:cs typeface="Georgia"/>
              </a:rPr>
              <a:t>it also determines the  </a:t>
            </a:r>
            <a:r>
              <a:rPr sz="2800" spc="-50" dirty="0">
                <a:latin typeface="Georgia"/>
                <a:cs typeface="Georgia"/>
              </a:rPr>
              <a:t>economic </a:t>
            </a:r>
            <a:r>
              <a:rPr sz="2800" spc="-30" dirty="0">
                <a:latin typeface="Georgia"/>
                <a:cs typeface="Georgia"/>
              </a:rPr>
              <a:t>policies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55" dirty="0">
                <a:latin typeface="Georgia"/>
                <a:cs typeface="Georgia"/>
              </a:rPr>
              <a:t>dominated</a:t>
            </a:r>
            <a:r>
              <a:rPr sz="2800" spc="-195" dirty="0">
                <a:latin typeface="Georgia"/>
                <a:cs typeface="Georgia"/>
              </a:rPr>
              <a:t> </a:t>
            </a:r>
            <a:r>
              <a:rPr sz="2800" spc="-55" dirty="0">
                <a:latin typeface="Georgia"/>
                <a:cs typeface="Georgia"/>
              </a:rPr>
              <a:t>country.</a:t>
            </a:r>
            <a:endParaRPr sz="2800">
              <a:latin typeface="Georgia"/>
              <a:cs typeface="Georgia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700"/>
              </a:spcBef>
              <a:buChar char="•"/>
              <a:tabLst>
                <a:tab pos="355600" algn="l"/>
              </a:tabLst>
            </a:pPr>
            <a:r>
              <a:rPr sz="2800" spc="-140" dirty="0">
                <a:latin typeface="Georgia"/>
                <a:cs typeface="Georgia"/>
              </a:rPr>
              <a:t>In </a:t>
            </a:r>
            <a:r>
              <a:rPr sz="2800" spc="-25" dirty="0">
                <a:latin typeface="Georgia"/>
                <a:cs typeface="Georgia"/>
              </a:rPr>
              <a:t>case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-105" dirty="0">
                <a:latin typeface="Georgia"/>
                <a:cs typeface="Georgia"/>
              </a:rPr>
              <a:t>India,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55" dirty="0">
                <a:latin typeface="Georgia"/>
                <a:cs typeface="Georgia"/>
              </a:rPr>
              <a:t>unequal </a:t>
            </a:r>
            <a:r>
              <a:rPr sz="2800" spc="-40" dirty="0">
                <a:latin typeface="Georgia"/>
                <a:cs typeface="Georgia"/>
              </a:rPr>
              <a:t>relationship </a:t>
            </a:r>
            <a:r>
              <a:rPr sz="2800" spc="-5" dirty="0">
                <a:latin typeface="Georgia"/>
                <a:cs typeface="Georgia"/>
              </a:rPr>
              <a:t>between 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65" dirty="0">
                <a:latin typeface="Georgia"/>
                <a:cs typeface="Georgia"/>
              </a:rPr>
              <a:t>colony[India] </a:t>
            </a:r>
            <a:r>
              <a:rPr sz="2800" spc="-70" dirty="0">
                <a:latin typeface="Georgia"/>
                <a:cs typeface="Georgia"/>
              </a:rPr>
              <a:t>and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50" dirty="0">
                <a:latin typeface="Georgia"/>
                <a:cs typeface="Georgia"/>
              </a:rPr>
              <a:t>ruling </a:t>
            </a:r>
            <a:r>
              <a:rPr sz="2800" spc="-35" dirty="0">
                <a:latin typeface="Georgia"/>
                <a:cs typeface="Georgia"/>
              </a:rPr>
              <a:t>country </a:t>
            </a:r>
            <a:r>
              <a:rPr sz="2800" spc="-60" dirty="0">
                <a:latin typeface="Georgia"/>
                <a:cs typeface="Georgia"/>
              </a:rPr>
              <a:t>[Britain]  </a:t>
            </a:r>
            <a:r>
              <a:rPr sz="2800" spc="-25" dirty="0">
                <a:latin typeface="Georgia"/>
                <a:cs typeface="Georgia"/>
              </a:rPr>
              <a:t>resulted </a:t>
            </a:r>
            <a:r>
              <a:rPr sz="2800" spc="-70" dirty="0">
                <a:latin typeface="Georgia"/>
                <a:cs typeface="Georgia"/>
              </a:rPr>
              <a:t>in </a:t>
            </a:r>
            <a:r>
              <a:rPr sz="2800" spc="-40" dirty="0">
                <a:latin typeface="Georgia"/>
                <a:cs typeface="Georgia"/>
              </a:rPr>
              <a:t>underdevelopment </a:t>
            </a:r>
            <a:r>
              <a:rPr sz="2800" spc="-45" dirty="0">
                <a:latin typeface="Georgia"/>
                <a:cs typeface="Georgia"/>
              </a:rPr>
              <a:t>of</a:t>
            </a:r>
            <a:r>
              <a:rPr sz="2800" spc="-145" dirty="0">
                <a:latin typeface="Georgia"/>
                <a:cs typeface="Georgia"/>
              </a:rPr>
              <a:t> </a:t>
            </a:r>
            <a:r>
              <a:rPr sz="2800" spc="-105" dirty="0">
                <a:latin typeface="Georgia"/>
                <a:cs typeface="Georgia"/>
              </a:rPr>
              <a:t>India.</a:t>
            </a:r>
            <a:endParaRPr sz="2800">
              <a:latin typeface="Georgia"/>
              <a:cs typeface="Georg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1119" y="4715509"/>
            <a:ext cx="8858250" cy="21424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3370" y="128270"/>
            <a:ext cx="6106795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-575" dirty="0"/>
              <a:t>LOW </a:t>
            </a:r>
            <a:r>
              <a:rPr spc="-560" dirty="0"/>
              <a:t>LEVEL </a:t>
            </a:r>
            <a:r>
              <a:rPr spc="-495" dirty="0"/>
              <a:t>OF </a:t>
            </a:r>
            <a:r>
              <a:rPr spc="-565" dirty="0"/>
              <a:t>ECONOMIC </a:t>
            </a:r>
            <a:r>
              <a:rPr u="none" spc="-565" dirty="0"/>
              <a:t> </a:t>
            </a:r>
            <a:r>
              <a:rPr spc="-525" dirty="0"/>
              <a:t>DEVELOPMENT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8000" y="1520190"/>
            <a:ext cx="7858759" cy="473710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3200" b="1" i="1" u="heavy" spc="-484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BEFORE </a:t>
            </a:r>
            <a:r>
              <a:rPr sz="3200" b="1" i="1" u="heavy" spc="-45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BRITISH</a:t>
            </a:r>
            <a:r>
              <a:rPr sz="3200" b="1" i="1" u="heavy" spc="-434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3200" b="1" i="1" u="heavy" spc="-53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RULE</a:t>
            </a:r>
            <a:endParaRPr sz="3200">
              <a:latin typeface="Georgia"/>
              <a:cs typeface="Georgia"/>
            </a:endParaRPr>
          </a:p>
          <a:p>
            <a:pPr marL="12700" marR="5080">
              <a:lnSpc>
                <a:spcPct val="120700"/>
              </a:lnSpc>
              <a:spcBef>
                <a:spcPts val="5"/>
              </a:spcBef>
            </a:pPr>
            <a:r>
              <a:rPr sz="3200" spc="-100" dirty="0">
                <a:latin typeface="Georgia"/>
                <a:cs typeface="Georgia"/>
              </a:rPr>
              <a:t>India </a:t>
            </a:r>
            <a:r>
              <a:rPr sz="3200" spc="20" dirty="0">
                <a:latin typeface="Georgia"/>
                <a:cs typeface="Georgia"/>
              </a:rPr>
              <a:t>was </a:t>
            </a:r>
            <a:r>
              <a:rPr sz="3200" spc="5" dirty="0">
                <a:latin typeface="Georgia"/>
                <a:cs typeface="Georgia"/>
              </a:rPr>
              <a:t>well </a:t>
            </a:r>
            <a:r>
              <a:rPr sz="3200" spc="-35" dirty="0">
                <a:latin typeface="Georgia"/>
                <a:cs typeface="Georgia"/>
              </a:rPr>
              <a:t>known for its </a:t>
            </a:r>
            <a:r>
              <a:rPr sz="3200" spc="-55" dirty="0">
                <a:latin typeface="Georgia"/>
                <a:cs typeface="Georgia"/>
              </a:rPr>
              <a:t>handicrafts  </a:t>
            </a:r>
            <a:r>
              <a:rPr sz="3200" spc="-40" dirty="0">
                <a:latin typeface="Georgia"/>
                <a:cs typeface="Georgia"/>
              </a:rPr>
              <a:t>industries </a:t>
            </a:r>
            <a:r>
              <a:rPr sz="3200" spc="-85" dirty="0">
                <a:latin typeface="Georgia"/>
                <a:cs typeface="Georgia"/>
              </a:rPr>
              <a:t>in </a:t>
            </a:r>
            <a:r>
              <a:rPr sz="3200" spc="-40" dirty="0">
                <a:latin typeface="Georgia"/>
                <a:cs typeface="Georgia"/>
              </a:rPr>
              <a:t>the fields </a:t>
            </a:r>
            <a:r>
              <a:rPr sz="3200" spc="-50" dirty="0">
                <a:latin typeface="Georgia"/>
                <a:cs typeface="Georgia"/>
              </a:rPr>
              <a:t>of </a:t>
            </a:r>
            <a:r>
              <a:rPr sz="3200" spc="-45" dirty="0">
                <a:latin typeface="Georgia"/>
                <a:cs typeface="Georgia"/>
              </a:rPr>
              <a:t>cotton </a:t>
            </a:r>
            <a:r>
              <a:rPr sz="3200" spc="-80" dirty="0">
                <a:latin typeface="Georgia"/>
                <a:cs typeface="Georgia"/>
              </a:rPr>
              <a:t>and </a:t>
            </a:r>
            <a:r>
              <a:rPr sz="3200" spc="-40" dirty="0">
                <a:latin typeface="Georgia"/>
                <a:cs typeface="Georgia"/>
              </a:rPr>
              <a:t>silk  </a:t>
            </a:r>
            <a:r>
              <a:rPr sz="3200" spc="-60" dirty="0">
                <a:latin typeface="Georgia"/>
                <a:cs typeface="Georgia"/>
              </a:rPr>
              <a:t>textile, metal </a:t>
            </a:r>
            <a:r>
              <a:rPr sz="3200" spc="-80" dirty="0">
                <a:latin typeface="Georgia"/>
                <a:cs typeface="Georgia"/>
              </a:rPr>
              <a:t>and </a:t>
            </a:r>
            <a:r>
              <a:rPr sz="3200" spc="-30" dirty="0">
                <a:latin typeface="Georgia"/>
                <a:cs typeface="Georgia"/>
              </a:rPr>
              <a:t>precious </a:t>
            </a:r>
            <a:r>
              <a:rPr sz="3200" spc="-35" dirty="0">
                <a:latin typeface="Georgia"/>
                <a:cs typeface="Georgia"/>
              </a:rPr>
              <a:t>stone </a:t>
            </a:r>
            <a:r>
              <a:rPr sz="3200" spc="5" dirty="0">
                <a:latin typeface="Georgia"/>
                <a:cs typeface="Georgia"/>
              </a:rPr>
              <a:t>works </a:t>
            </a:r>
            <a:r>
              <a:rPr sz="3200" spc="-75" dirty="0">
                <a:latin typeface="Georgia"/>
                <a:cs typeface="Georgia"/>
              </a:rPr>
              <a:t>etc.  </a:t>
            </a:r>
            <a:r>
              <a:rPr sz="3200" spc="-35" dirty="0">
                <a:latin typeface="Georgia"/>
                <a:cs typeface="Georgia"/>
              </a:rPr>
              <a:t>These </a:t>
            </a:r>
            <a:r>
              <a:rPr sz="3200" spc="-40" dirty="0">
                <a:latin typeface="Georgia"/>
                <a:cs typeface="Georgia"/>
              </a:rPr>
              <a:t>products </a:t>
            </a:r>
            <a:r>
              <a:rPr sz="3200" spc="-35" dirty="0">
                <a:latin typeface="Georgia"/>
                <a:cs typeface="Georgia"/>
              </a:rPr>
              <a:t>enjoyed </a:t>
            </a:r>
            <a:r>
              <a:rPr sz="3200" spc="-50" dirty="0">
                <a:latin typeface="Georgia"/>
                <a:cs typeface="Georgia"/>
              </a:rPr>
              <a:t>a </a:t>
            </a:r>
            <a:r>
              <a:rPr sz="3200" spc="-5" dirty="0">
                <a:latin typeface="Georgia"/>
                <a:cs typeface="Georgia"/>
              </a:rPr>
              <a:t>world </a:t>
            </a:r>
            <a:r>
              <a:rPr sz="3200" dirty="0">
                <a:latin typeface="Georgia"/>
                <a:cs typeface="Georgia"/>
              </a:rPr>
              <a:t>wide</a:t>
            </a:r>
            <a:r>
              <a:rPr sz="3200" spc="-300" dirty="0">
                <a:latin typeface="Georgia"/>
                <a:cs typeface="Georgia"/>
              </a:rPr>
              <a:t> </a:t>
            </a:r>
            <a:r>
              <a:rPr sz="3200" spc="-45" dirty="0">
                <a:latin typeface="Georgia"/>
                <a:cs typeface="Georgia"/>
              </a:rPr>
              <a:t>market  </a:t>
            </a:r>
            <a:r>
              <a:rPr sz="3200" spc="-35" dirty="0">
                <a:latin typeface="Georgia"/>
                <a:cs typeface="Georgia"/>
              </a:rPr>
              <a:t>based </a:t>
            </a:r>
            <a:r>
              <a:rPr sz="3200" spc="-65" dirty="0">
                <a:latin typeface="Georgia"/>
                <a:cs typeface="Georgia"/>
              </a:rPr>
              <a:t>on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45" dirty="0">
                <a:latin typeface="Georgia"/>
                <a:cs typeface="Georgia"/>
              </a:rPr>
              <a:t>reputation </a:t>
            </a:r>
            <a:r>
              <a:rPr sz="3200" spc="-50" dirty="0">
                <a:latin typeface="Georgia"/>
                <a:cs typeface="Georgia"/>
              </a:rPr>
              <a:t>of </a:t>
            </a:r>
            <a:r>
              <a:rPr sz="3200" spc="-60" dirty="0">
                <a:latin typeface="Georgia"/>
                <a:cs typeface="Georgia"/>
              </a:rPr>
              <a:t>fine </a:t>
            </a:r>
            <a:r>
              <a:rPr sz="3200" spc="-40" dirty="0">
                <a:latin typeface="Georgia"/>
                <a:cs typeface="Georgia"/>
              </a:rPr>
              <a:t>quality </a:t>
            </a:r>
            <a:r>
              <a:rPr sz="3200" spc="-55" dirty="0">
                <a:latin typeface="Georgia"/>
                <a:cs typeface="Georgia"/>
              </a:rPr>
              <a:t>of  </a:t>
            </a:r>
            <a:r>
              <a:rPr sz="3200" spc="-50" dirty="0">
                <a:latin typeface="Georgia"/>
                <a:cs typeface="Georgia"/>
              </a:rPr>
              <a:t>material </a:t>
            </a:r>
            <a:r>
              <a:rPr sz="3200" spc="-40" dirty="0">
                <a:latin typeface="Georgia"/>
                <a:cs typeface="Georgia"/>
              </a:rPr>
              <a:t>used </a:t>
            </a:r>
            <a:r>
              <a:rPr sz="3200" spc="-80" dirty="0">
                <a:latin typeface="Georgia"/>
                <a:cs typeface="Georgia"/>
              </a:rPr>
              <a:t>and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75" dirty="0">
                <a:latin typeface="Georgia"/>
                <a:cs typeface="Georgia"/>
              </a:rPr>
              <a:t>high </a:t>
            </a:r>
            <a:r>
              <a:rPr sz="3200" spc="-45" dirty="0">
                <a:latin typeface="Georgia"/>
                <a:cs typeface="Georgia"/>
              </a:rPr>
              <a:t>standards </a:t>
            </a:r>
            <a:r>
              <a:rPr sz="3200" spc="-55" dirty="0">
                <a:latin typeface="Georgia"/>
                <a:cs typeface="Georgia"/>
              </a:rPr>
              <a:t>of  </a:t>
            </a:r>
            <a:r>
              <a:rPr sz="3200" spc="-60" dirty="0">
                <a:latin typeface="Georgia"/>
                <a:cs typeface="Georgia"/>
              </a:rPr>
              <a:t>craftsmanship </a:t>
            </a:r>
            <a:r>
              <a:rPr sz="3200" spc="-25" dirty="0">
                <a:latin typeface="Georgia"/>
                <a:cs typeface="Georgia"/>
              </a:rPr>
              <a:t>seen </a:t>
            </a:r>
            <a:r>
              <a:rPr sz="3200" spc="-85" dirty="0">
                <a:latin typeface="Georgia"/>
                <a:cs typeface="Georgia"/>
              </a:rPr>
              <a:t>in </a:t>
            </a:r>
            <a:r>
              <a:rPr sz="3200" spc="-55" dirty="0">
                <a:latin typeface="Georgia"/>
                <a:cs typeface="Georgia"/>
              </a:rPr>
              <a:t>all </a:t>
            </a:r>
            <a:r>
              <a:rPr sz="3200" spc="-50" dirty="0">
                <a:latin typeface="Georgia"/>
                <a:cs typeface="Georgia"/>
              </a:rPr>
              <a:t>imports </a:t>
            </a:r>
            <a:r>
              <a:rPr sz="3200" spc="-65" dirty="0">
                <a:latin typeface="Georgia"/>
                <a:cs typeface="Georgia"/>
              </a:rPr>
              <a:t>from</a:t>
            </a:r>
            <a:r>
              <a:rPr sz="3200" spc="-155" dirty="0">
                <a:latin typeface="Georgia"/>
                <a:cs typeface="Georgia"/>
              </a:rPr>
              <a:t> </a:t>
            </a:r>
            <a:r>
              <a:rPr sz="3200" spc="-120" dirty="0">
                <a:latin typeface="Georgia"/>
                <a:cs typeface="Georgia"/>
              </a:rPr>
              <a:t>India.</a:t>
            </a:r>
            <a:endParaRPr sz="32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-570" dirty="0"/>
              <a:t>LOW </a:t>
            </a:r>
            <a:r>
              <a:rPr spc="-560" dirty="0"/>
              <a:t>LEVEL </a:t>
            </a:r>
            <a:r>
              <a:rPr spc="-490" dirty="0"/>
              <a:t>OF </a:t>
            </a:r>
            <a:r>
              <a:rPr spc="-565" dirty="0"/>
              <a:t>ECONOMIC </a:t>
            </a:r>
            <a:r>
              <a:rPr u="none" spc="-565" dirty="0"/>
              <a:t> </a:t>
            </a:r>
            <a:r>
              <a:rPr spc="-525" dirty="0"/>
              <a:t>DEVELOPMENT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35609" y="1645920"/>
            <a:ext cx="8336280" cy="4795520"/>
          </a:xfrm>
          <a:prstGeom prst="rect">
            <a:avLst/>
          </a:prstGeom>
        </p:spPr>
        <p:txBody>
          <a:bodyPr vert="horz" wrap="square" lIns="0" tIns="1143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sz="3200" b="1" i="1" u="heavy" spc="-52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DURING</a:t>
            </a:r>
            <a:r>
              <a:rPr sz="3200" b="1" i="1" u="heavy" spc="-229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3200" b="1" i="1" u="heavy" spc="-45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BRITISH</a:t>
            </a:r>
            <a:r>
              <a:rPr sz="3200" b="1" i="1" u="heavy" spc="-29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sz="3200" b="1" i="1" u="heavy" spc="-530" dirty="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RULE</a:t>
            </a:r>
            <a:endParaRPr sz="3200">
              <a:latin typeface="Georgia"/>
              <a:cs typeface="Georgia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600"/>
              </a:spcBef>
              <a:buChar char="•"/>
              <a:tabLst>
                <a:tab pos="355600" algn="l"/>
              </a:tabLst>
            </a:pPr>
            <a:r>
              <a:rPr sz="2400" spc="-45" dirty="0">
                <a:latin typeface="Georgia"/>
                <a:cs typeface="Georgia"/>
              </a:rPr>
              <a:t>The economic </a:t>
            </a:r>
            <a:r>
              <a:rPr sz="2400" spc="-30" dirty="0">
                <a:latin typeface="Georgia"/>
                <a:cs typeface="Georgia"/>
              </a:rPr>
              <a:t>policies </a:t>
            </a:r>
            <a:r>
              <a:rPr sz="2400" spc="-35" dirty="0">
                <a:latin typeface="Georgia"/>
                <a:cs typeface="Georgia"/>
              </a:rPr>
              <a:t>pursued </a:t>
            </a:r>
            <a:r>
              <a:rPr sz="2400" spc="-10" dirty="0">
                <a:latin typeface="Georgia"/>
                <a:cs typeface="Georgia"/>
              </a:rPr>
              <a:t>by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40" dirty="0">
                <a:latin typeface="Georgia"/>
                <a:cs typeface="Georgia"/>
              </a:rPr>
              <a:t>colonial </a:t>
            </a:r>
            <a:r>
              <a:rPr sz="2400" spc="-35" dirty="0">
                <a:latin typeface="Georgia"/>
                <a:cs typeface="Georgia"/>
              </a:rPr>
              <a:t>government 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75" dirty="0">
                <a:latin typeface="Georgia"/>
                <a:cs typeface="Georgia"/>
              </a:rPr>
              <a:t>India </a:t>
            </a:r>
            <a:r>
              <a:rPr sz="2400" spc="25" dirty="0">
                <a:latin typeface="Georgia"/>
                <a:cs typeface="Georgia"/>
              </a:rPr>
              <a:t>were </a:t>
            </a:r>
            <a:r>
              <a:rPr sz="2400" spc="-30" dirty="0">
                <a:latin typeface="Georgia"/>
                <a:cs typeface="Georgia"/>
              </a:rPr>
              <a:t>concerned </a:t>
            </a:r>
            <a:r>
              <a:rPr sz="2400" spc="-35" dirty="0">
                <a:latin typeface="Georgia"/>
                <a:cs typeface="Georgia"/>
              </a:rPr>
              <a:t>more </a:t>
            </a:r>
            <a:r>
              <a:rPr sz="2400" spc="-15" dirty="0">
                <a:latin typeface="Georgia"/>
                <a:cs typeface="Georgia"/>
              </a:rPr>
              <a:t>with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5" dirty="0">
                <a:latin typeface="Georgia"/>
                <a:cs typeface="Georgia"/>
              </a:rPr>
              <a:t>protection </a:t>
            </a:r>
            <a:r>
              <a:rPr sz="2400" spc="-60" dirty="0">
                <a:latin typeface="Georgia"/>
                <a:cs typeface="Georgia"/>
              </a:rPr>
              <a:t>and  </a:t>
            </a:r>
            <a:r>
              <a:rPr sz="2400" spc="-40" dirty="0">
                <a:latin typeface="Georgia"/>
                <a:cs typeface="Georgia"/>
              </a:rPr>
              <a:t>promotion of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45" dirty="0">
                <a:latin typeface="Georgia"/>
                <a:cs typeface="Georgia"/>
              </a:rPr>
              <a:t>economic </a:t>
            </a:r>
            <a:r>
              <a:rPr sz="2400" spc="-20" dirty="0">
                <a:latin typeface="Georgia"/>
                <a:cs typeface="Georgia"/>
              </a:rPr>
              <a:t>interest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25" dirty="0">
                <a:latin typeface="Georgia"/>
                <a:cs typeface="Georgia"/>
              </a:rPr>
              <a:t>their </a:t>
            </a:r>
            <a:r>
              <a:rPr sz="2400" spc="-55" dirty="0">
                <a:latin typeface="Georgia"/>
                <a:cs typeface="Georgia"/>
              </a:rPr>
              <a:t>home </a:t>
            </a:r>
            <a:r>
              <a:rPr sz="2400" spc="-30" dirty="0">
                <a:latin typeface="Georgia"/>
                <a:cs typeface="Georgia"/>
              </a:rPr>
              <a:t>country  </a:t>
            </a:r>
            <a:r>
              <a:rPr sz="2400" spc="-55" dirty="0">
                <a:latin typeface="Georgia"/>
                <a:cs typeface="Georgia"/>
              </a:rPr>
              <a:t>than </a:t>
            </a:r>
            <a:r>
              <a:rPr sz="2400" spc="-10" dirty="0">
                <a:latin typeface="Georgia"/>
                <a:cs typeface="Georgia"/>
              </a:rPr>
              <a:t>with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35" dirty="0">
                <a:latin typeface="Georgia"/>
                <a:cs typeface="Georgia"/>
              </a:rPr>
              <a:t>development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75" dirty="0">
                <a:latin typeface="Georgia"/>
                <a:cs typeface="Georgia"/>
              </a:rPr>
              <a:t>Indian </a:t>
            </a:r>
            <a:r>
              <a:rPr sz="2400" spc="-50" dirty="0">
                <a:latin typeface="Georgia"/>
                <a:cs typeface="Georgia"/>
              </a:rPr>
              <a:t>economy. </a:t>
            </a:r>
            <a:r>
              <a:rPr sz="2400" spc="-85" dirty="0">
                <a:latin typeface="Georgia"/>
                <a:cs typeface="Georgia"/>
              </a:rPr>
              <a:t>Such  </a:t>
            </a:r>
            <a:r>
              <a:rPr sz="2400" spc="-30" dirty="0">
                <a:latin typeface="Georgia"/>
                <a:cs typeface="Georgia"/>
              </a:rPr>
              <a:t>policies </a:t>
            </a:r>
            <a:r>
              <a:rPr sz="2400" spc="-35" dirty="0">
                <a:latin typeface="Georgia"/>
                <a:cs typeface="Georgia"/>
              </a:rPr>
              <a:t>brought about </a:t>
            </a:r>
            <a:r>
              <a:rPr sz="2400" spc="-40" dirty="0">
                <a:latin typeface="Georgia"/>
                <a:cs typeface="Georgia"/>
              </a:rPr>
              <a:t>a </a:t>
            </a:r>
            <a:r>
              <a:rPr sz="2400" spc="-55" dirty="0">
                <a:latin typeface="Georgia"/>
                <a:cs typeface="Georgia"/>
              </a:rPr>
              <a:t>fundamental </a:t>
            </a:r>
            <a:r>
              <a:rPr sz="2400" spc="-45" dirty="0">
                <a:latin typeface="Georgia"/>
                <a:cs typeface="Georgia"/>
              </a:rPr>
              <a:t>change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0" dirty="0">
                <a:latin typeface="Georgia"/>
                <a:cs typeface="Georgia"/>
              </a:rPr>
              <a:t>structure 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75" dirty="0">
                <a:latin typeface="Georgia"/>
                <a:cs typeface="Georgia"/>
              </a:rPr>
              <a:t>Indian</a:t>
            </a:r>
            <a:r>
              <a:rPr sz="2400" spc="-100" dirty="0">
                <a:latin typeface="Georgia"/>
                <a:cs typeface="Georgia"/>
              </a:rPr>
              <a:t> </a:t>
            </a:r>
            <a:r>
              <a:rPr sz="2400" spc="-40" dirty="0">
                <a:latin typeface="Georgia"/>
                <a:cs typeface="Georgia"/>
              </a:rPr>
              <a:t>economy</a:t>
            </a:r>
            <a:endParaRPr sz="2400">
              <a:latin typeface="Georgia"/>
              <a:cs typeface="Georgia"/>
            </a:endParaRPr>
          </a:p>
          <a:p>
            <a:pPr marL="755650" lvl="1" indent="-285750" algn="just">
              <a:lnSpc>
                <a:spcPct val="100000"/>
              </a:lnSpc>
              <a:spcBef>
                <a:spcPts val="500"/>
              </a:spcBef>
              <a:buFont typeface="Georgia"/>
              <a:buChar char="–"/>
              <a:tabLst>
                <a:tab pos="755650" algn="l"/>
              </a:tabLst>
            </a:pPr>
            <a:r>
              <a:rPr sz="2000" b="1" i="1" spc="-180" dirty="0">
                <a:latin typeface="Georgia"/>
                <a:cs typeface="Georgia"/>
              </a:rPr>
              <a:t>Transforming </a:t>
            </a:r>
            <a:r>
              <a:rPr sz="2000" b="1" i="1" spc="-140" dirty="0">
                <a:latin typeface="Georgia"/>
                <a:cs typeface="Georgia"/>
              </a:rPr>
              <a:t>the </a:t>
            </a:r>
            <a:r>
              <a:rPr sz="2000" b="1" i="1" spc="-200" dirty="0">
                <a:latin typeface="Georgia"/>
                <a:cs typeface="Georgia"/>
              </a:rPr>
              <a:t>country </a:t>
            </a:r>
            <a:r>
              <a:rPr sz="2000" b="1" i="1" spc="-160" dirty="0">
                <a:latin typeface="Georgia"/>
                <a:cs typeface="Georgia"/>
              </a:rPr>
              <a:t>into </a:t>
            </a:r>
            <a:r>
              <a:rPr sz="2000" b="1" i="1" spc="-185" dirty="0">
                <a:latin typeface="Georgia"/>
                <a:cs typeface="Georgia"/>
              </a:rPr>
              <a:t>a </a:t>
            </a:r>
            <a:r>
              <a:rPr sz="2000" b="1" i="1" spc="-150" dirty="0">
                <a:latin typeface="Georgia"/>
                <a:cs typeface="Georgia"/>
              </a:rPr>
              <a:t>net </a:t>
            </a:r>
            <a:r>
              <a:rPr sz="2000" b="1" i="1" spc="-160" dirty="0">
                <a:latin typeface="Georgia"/>
                <a:cs typeface="Georgia"/>
              </a:rPr>
              <a:t>supplier of </a:t>
            </a:r>
            <a:r>
              <a:rPr sz="2000" b="1" i="1" spc="-225" dirty="0">
                <a:latin typeface="Georgia"/>
                <a:cs typeface="Georgia"/>
              </a:rPr>
              <a:t>raw </a:t>
            </a:r>
            <a:r>
              <a:rPr sz="2000" b="1" i="1" spc="-160" dirty="0">
                <a:latin typeface="Georgia"/>
                <a:cs typeface="Georgia"/>
              </a:rPr>
              <a:t>materials</a:t>
            </a:r>
            <a:r>
              <a:rPr sz="2000" b="1" i="1" spc="-185" dirty="0">
                <a:latin typeface="Georgia"/>
                <a:cs typeface="Georgia"/>
              </a:rPr>
              <a:t> </a:t>
            </a:r>
            <a:r>
              <a:rPr sz="2000" b="1" i="1" spc="-200" dirty="0">
                <a:latin typeface="Georgia"/>
                <a:cs typeface="Georgia"/>
              </a:rPr>
              <a:t>and</a:t>
            </a:r>
            <a:endParaRPr sz="2000">
              <a:latin typeface="Georgia"/>
              <a:cs typeface="Georgia"/>
            </a:endParaRPr>
          </a:p>
          <a:p>
            <a:pPr marL="755650" lvl="1" indent="-285750" algn="just">
              <a:lnSpc>
                <a:spcPct val="100000"/>
              </a:lnSpc>
              <a:spcBef>
                <a:spcPts val="500"/>
              </a:spcBef>
              <a:buFont typeface="Georgia"/>
              <a:buChar char="–"/>
              <a:tabLst>
                <a:tab pos="755650" algn="l"/>
              </a:tabLst>
            </a:pPr>
            <a:r>
              <a:rPr sz="2000" b="1" i="1" spc="-204" dirty="0">
                <a:latin typeface="Georgia"/>
                <a:cs typeface="Georgia"/>
              </a:rPr>
              <a:t>Consumer </a:t>
            </a:r>
            <a:r>
              <a:rPr sz="2000" b="1" i="1" spc="-160" dirty="0">
                <a:latin typeface="Georgia"/>
                <a:cs typeface="Georgia"/>
              </a:rPr>
              <a:t>of finished industrial </a:t>
            </a:r>
            <a:r>
              <a:rPr sz="2000" b="1" i="1" spc="-170" dirty="0">
                <a:latin typeface="Georgia"/>
                <a:cs typeface="Georgia"/>
              </a:rPr>
              <a:t>products </a:t>
            </a:r>
            <a:r>
              <a:rPr sz="2000" b="1" i="1" spc="-190" dirty="0">
                <a:latin typeface="Georgia"/>
                <a:cs typeface="Georgia"/>
              </a:rPr>
              <a:t>from</a:t>
            </a:r>
            <a:r>
              <a:rPr sz="2000" b="1" i="1" spc="-155" dirty="0">
                <a:latin typeface="Georgia"/>
                <a:cs typeface="Georgia"/>
              </a:rPr>
              <a:t> </a:t>
            </a:r>
            <a:r>
              <a:rPr sz="2000" b="1" i="1" spc="-175" dirty="0">
                <a:latin typeface="Georgia"/>
                <a:cs typeface="Georgia"/>
              </a:rPr>
              <a:t>Britain.</a:t>
            </a:r>
            <a:endParaRPr sz="2000">
              <a:latin typeface="Georgia"/>
              <a:cs typeface="Georgia"/>
            </a:endParaRPr>
          </a:p>
          <a:p>
            <a:pPr marL="355600" marR="6350" indent="-342900" algn="just">
              <a:lnSpc>
                <a:spcPct val="100000"/>
              </a:lnSpc>
              <a:spcBef>
                <a:spcPts val="600"/>
              </a:spcBef>
              <a:buChar char="•"/>
              <a:tabLst>
                <a:tab pos="355600" algn="l"/>
              </a:tabLst>
            </a:pPr>
            <a:r>
              <a:rPr sz="2400" spc="-45" dirty="0">
                <a:latin typeface="Georgia"/>
                <a:cs typeface="Georgia"/>
              </a:rPr>
              <a:t>The </a:t>
            </a:r>
            <a:r>
              <a:rPr sz="2400" spc="-20" dirty="0">
                <a:latin typeface="Georgia"/>
                <a:cs typeface="Georgia"/>
              </a:rPr>
              <a:t>country's </a:t>
            </a:r>
            <a:r>
              <a:rPr sz="2400" spc="-10" dirty="0">
                <a:latin typeface="Georgia"/>
                <a:cs typeface="Georgia"/>
              </a:rPr>
              <a:t>growth rate </a:t>
            </a:r>
            <a:r>
              <a:rPr sz="2400" spc="-45" dirty="0">
                <a:latin typeface="Georgia"/>
                <a:cs typeface="Georgia"/>
              </a:rPr>
              <a:t>during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0" dirty="0">
                <a:latin typeface="Georgia"/>
                <a:cs typeface="Georgia"/>
              </a:rPr>
              <a:t>first </a:t>
            </a:r>
            <a:r>
              <a:rPr sz="2400" spc="-55" dirty="0">
                <a:latin typeface="Georgia"/>
                <a:cs typeface="Georgia"/>
              </a:rPr>
              <a:t>half </a:t>
            </a:r>
            <a:r>
              <a:rPr sz="2400" spc="-40" dirty="0">
                <a:latin typeface="Georgia"/>
                <a:cs typeface="Georgia"/>
              </a:rPr>
              <a:t>of</a:t>
            </a:r>
            <a:r>
              <a:rPr sz="2400" spc="495" dirty="0">
                <a:latin typeface="Georgia"/>
                <a:cs typeface="Georgia"/>
              </a:rPr>
              <a:t> </a:t>
            </a:r>
            <a:r>
              <a:rPr sz="2400" spc="-30" dirty="0">
                <a:latin typeface="Georgia"/>
                <a:cs typeface="Georgia"/>
              </a:rPr>
              <a:t>the  </a:t>
            </a:r>
            <a:r>
              <a:rPr sz="2400" spc="-15" dirty="0">
                <a:latin typeface="Georgia"/>
                <a:cs typeface="Georgia"/>
              </a:rPr>
              <a:t>twentieth </a:t>
            </a:r>
            <a:r>
              <a:rPr sz="2400" spc="-25" dirty="0">
                <a:latin typeface="Georgia"/>
                <a:cs typeface="Georgia"/>
              </a:rPr>
              <a:t>century </a:t>
            </a:r>
            <a:r>
              <a:rPr sz="2400" spc="15" dirty="0">
                <a:latin typeface="Georgia"/>
                <a:cs typeface="Georgia"/>
              </a:rPr>
              <a:t>was </a:t>
            </a:r>
            <a:r>
              <a:rPr sz="2400" spc="-15" dirty="0">
                <a:latin typeface="Georgia"/>
                <a:cs typeface="Georgia"/>
              </a:rPr>
              <a:t>less </a:t>
            </a:r>
            <a:r>
              <a:rPr sz="2400" spc="-50" dirty="0">
                <a:latin typeface="Georgia"/>
                <a:cs typeface="Georgia"/>
              </a:rPr>
              <a:t>than </a:t>
            </a:r>
            <a:r>
              <a:rPr sz="2400" spc="80" dirty="0">
                <a:latin typeface="Georgia"/>
                <a:cs typeface="Georgia"/>
              </a:rPr>
              <a:t>2%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15" dirty="0">
                <a:latin typeface="Georgia"/>
                <a:cs typeface="Georgia"/>
              </a:rPr>
              <a:t>growth </a:t>
            </a:r>
            <a:r>
              <a:rPr sz="2400" spc="-10" dirty="0">
                <a:latin typeface="Georgia"/>
                <a:cs typeface="Georgia"/>
              </a:rPr>
              <a:t>rate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15" dirty="0">
                <a:latin typeface="Georgia"/>
                <a:cs typeface="Georgia"/>
              </a:rPr>
              <a:t>per  </a:t>
            </a:r>
            <a:r>
              <a:rPr sz="2400" spc="-35" dirty="0">
                <a:latin typeface="Georgia"/>
                <a:cs typeface="Georgia"/>
              </a:rPr>
              <a:t>capita </a:t>
            </a:r>
            <a:r>
              <a:rPr sz="2400" spc="-40" dirty="0">
                <a:latin typeface="Georgia"/>
                <a:cs typeface="Georgia"/>
              </a:rPr>
              <a:t>output </a:t>
            </a:r>
            <a:r>
              <a:rPr sz="2400" spc="15" dirty="0">
                <a:latin typeface="Georgia"/>
                <a:cs typeface="Georgia"/>
              </a:rPr>
              <a:t>was </a:t>
            </a:r>
            <a:r>
              <a:rPr sz="2400" spc="-35" dirty="0">
                <a:latin typeface="Georgia"/>
                <a:cs typeface="Georgia"/>
              </a:rPr>
              <a:t>only</a:t>
            </a:r>
            <a:r>
              <a:rPr sz="2400" spc="-155" dirty="0">
                <a:latin typeface="Georgia"/>
                <a:cs typeface="Georgia"/>
              </a:rPr>
              <a:t> </a:t>
            </a:r>
            <a:r>
              <a:rPr sz="2400" spc="-50" dirty="0">
                <a:latin typeface="Georgia"/>
                <a:cs typeface="Georgia"/>
              </a:rPr>
              <a:t>0.5%.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-459" dirty="0"/>
              <a:t>ESTIMATION </a:t>
            </a:r>
            <a:r>
              <a:rPr spc="-490" dirty="0"/>
              <a:t>OF </a:t>
            </a:r>
            <a:r>
              <a:rPr spc="-475" dirty="0"/>
              <a:t>NATIONAL </a:t>
            </a:r>
            <a:r>
              <a:rPr u="none" spc="-475" dirty="0"/>
              <a:t> </a:t>
            </a:r>
            <a:r>
              <a:rPr spc="-570" dirty="0"/>
              <a:t>INCOME DURING</a:t>
            </a:r>
            <a:r>
              <a:rPr spc="-195" dirty="0"/>
              <a:t> </a:t>
            </a:r>
            <a:r>
              <a:rPr spc="-500" dirty="0"/>
              <a:t>C.G.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93370" y="1532890"/>
            <a:ext cx="8387080" cy="49555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0600"/>
              </a:lnSpc>
              <a:spcBef>
                <a:spcPts val="95"/>
              </a:spcBef>
            </a:pPr>
            <a:r>
              <a:rPr sz="3200" spc="-60" dirty="0">
                <a:latin typeface="Georgia"/>
                <a:cs typeface="Georgia"/>
              </a:rPr>
              <a:t>The </a:t>
            </a:r>
            <a:r>
              <a:rPr sz="3200" spc="-265" dirty="0">
                <a:latin typeface="Georgia"/>
                <a:cs typeface="Georgia"/>
              </a:rPr>
              <a:t>C.G. </a:t>
            </a:r>
            <a:r>
              <a:rPr sz="3200" spc="-15" dirty="0">
                <a:latin typeface="Georgia"/>
                <a:cs typeface="Georgia"/>
              </a:rPr>
              <a:t>never </a:t>
            </a:r>
            <a:r>
              <a:rPr sz="3200" spc="-65" dirty="0">
                <a:latin typeface="Georgia"/>
                <a:cs typeface="Georgia"/>
              </a:rPr>
              <a:t>made </a:t>
            </a:r>
            <a:r>
              <a:rPr sz="3200" spc="-30" dirty="0">
                <a:latin typeface="Georgia"/>
                <a:cs typeface="Georgia"/>
              </a:rPr>
              <a:t>sincere </a:t>
            </a:r>
            <a:r>
              <a:rPr sz="3200" spc="-50" dirty="0">
                <a:latin typeface="Georgia"/>
                <a:cs typeface="Georgia"/>
              </a:rPr>
              <a:t>attempt </a:t>
            </a:r>
            <a:r>
              <a:rPr sz="3200" spc="-30" dirty="0">
                <a:latin typeface="Georgia"/>
                <a:cs typeface="Georgia"/>
              </a:rPr>
              <a:t>to </a:t>
            </a:r>
            <a:r>
              <a:rPr sz="3200" spc="-40" dirty="0">
                <a:latin typeface="Georgia"/>
                <a:cs typeface="Georgia"/>
              </a:rPr>
              <a:t>estimate  </a:t>
            </a:r>
            <a:r>
              <a:rPr sz="3200" spc="-80" dirty="0">
                <a:latin typeface="Georgia"/>
                <a:cs typeface="Georgia"/>
              </a:rPr>
              <a:t>India’s </a:t>
            </a:r>
            <a:r>
              <a:rPr sz="3200" spc="-85" dirty="0">
                <a:latin typeface="Georgia"/>
                <a:cs typeface="Georgia"/>
              </a:rPr>
              <a:t>National </a:t>
            </a:r>
            <a:r>
              <a:rPr sz="3200" spc="-90" dirty="0">
                <a:latin typeface="Georgia"/>
                <a:cs typeface="Georgia"/>
              </a:rPr>
              <a:t>Income </a:t>
            </a:r>
            <a:r>
              <a:rPr sz="3200" spc="-80" dirty="0">
                <a:latin typeface="Georgia"/>
                <a:cs typeface="Georgia"/>
              </a:rPr>
              <a:t>and </a:t>
            </a:r>
            <a:r>
              <a:rPr sz="3200" spc="-40" dirty="0">
                <a:latin typeface="Georgia"/>
                <a:cs typeface="Georgia"/>
              </a:rPr>
              <a:t>Per </a:t>
            </a:r>
            <a:r>
              <a:rPr sz="3200" spc="-85" dirty="0">
                <a:latin typeface="Georgia"/>
                <a:cs typeface="Georgia"/>
              </a:rPr>
              <a:t>Capita</a:t>
            </a:r>
            <a:r>
              <a:rPr sz="3200" spc="-30" dirty="0">
                <a:latin typeface="Georgia"/>
                <a:cs typeface="Georgia"/>
              </a:rPr>
              <a:t> </a:t>
            </a:r>
            <a:r>
              <a:rPr sz="3200" spc="-114" dirty="0">
                <a:latin typeface="Georgia"/>
                <a:cs typeface="Georgia"/>
              </a:rPr>
              <a:t>Income.</a:t>
            </a:r>
            <a:endParaRPr sz="3200">
              <a:latin typeface="Georgia"/>
              <a:cs typeface="Georgia"/>
            </a:endParaRPr>
          </a:p>
          <a:p>
            <a:pPr marL="12700" marR="735330">
              <a:lnSpc>
                <a:spcPct val="120800"/>
              </a:lnSpc>
              <a:spcBef>
                <a:spcPts val="5"/>
              </a:spcBef>
            </a:pPr>
            <a:r>
              <a:rPr sz="3200" spc="-35" dirty="0">
                <a:latin typeface="Georgia"/>
                <a:cs typeface="Georgia"/>
              </a:rPr>
              <a:t>There </a:t>
            </a:r>
            <a:r>
              <a:rPr sz="3200" spc="35" dirty="0">
                <a:latin typeface="Georgia"/>
                <a:cs typeface="Georgia"/>
              </a:rPr>
              <a:t>were </a:t>
            </a:r>
            <a:r>
              <a:rPr sz="3200" spc="-50" dirty="0">
                <a:latin typeface="Georgia"/>
                <a:cs typeface="Georgia"/>
              </a:rPr>
              <a:t>some </a:t>
            </a:r>
            <a:r>
              <a:rPr sz="3200" spc="-60" dirty="0">
                <a:latin typeface="Georgia"/>
                <a:cs typeface="Georgia"/>
              </a:rPr>
              <a:t>individual </a:t>
            </a:r>
            <a:r>
              <a:rPr sz="3200" spc="-45" dirty="0">
                <a:latin typeface="Georgia"/>
                <a:cs typeface="Georgia"/>
              </a:rPr>
              <a:t>attempts</a:t>
            </a:r>
            <a:r>
              <a:rPr sz="3200" spc="-254" dirty="0">
                <a:latin typeface="Georgia"/>
                <a:cs typeface="Georgia"/>
              </a:rPr>
              <a:t> </a:t>
            </a:r>
            <a:r>
              <a:rPr sz="3200" spc="-40" dirty="0">
                <a:latin typeface="Georgia"/>
                <a:cs typeface="Georgia"/>
              </a:rPr>
              <a:t>which  </a:t>
            </a:r>
            <a:r>
              <a:rPr sz="3200" spc="35" dirty="0">
                <a:latin typeface="Georgia"/>
                <a:cs typeface="Georgia"/>
              </a:rPr>
              <a:t>were </a:t>
            </a:r>
            <a:r>
              <a:rPr sz="3200" spc="-70" dirty="0">
                <a:latin typeface="Georgia"/>
                <a:cs typeface="Georgia"/>
              </a:rPr>
              <a:t>made </a:t>
            </a:r>
            <a:r>
              <a:rPr sz="3200" spc="-30" dirty="0">
                <a:latin typeface="Georgia"/>
                <a:cs typeface="Georgia"/>
              </a:rPr>
              <a:t>to </a:t>
            </a:r>
            <a:r>
              <a:rPr sz="3200" spc="-55" dirty="0">
                <a:latin typeface="Georgia"/>
                <a:cs typeface="Georgia"/>
              </a:rPr>
              <a:t>measure.They </a:t>
            </a:r>
            <a:r>
              <a:rPr sz="3200" spc="-15" dirty="0">
                <a:latin typeface="Georgia"/>
                <a:cs typeface="Georgia"/>
              </a:rPr>
              <a:t>are </a:t>
            </a:r>
            <a:r>
              <a:rPr sz="3200" spc="-35" dirty="0">
                <a:latin typeface="Georgia"/>
                <a:cs typeface="Georgia"/>
              </a:rPr>
              <a:t>as</a:t>
            </a:r>
            <a:r>
              <a:rPr sz="3200" spc="-275" dirty="0">
                <a:latin typeface="Georgia"/>
                <a:cs typeface="Georgia"/>
              </a:rPr>
              <a:t> </a:t>
            </a:r>
            <a:r>
              <a:rPr sz="3200" spc="-40" dirty="0">
                <a:latin typeface="Georgia"/>
                <a:cs typeface="Georgia"/>
              </a:rPr>
              <a:t>follows:</a:t>
            </a:r>
            <a:endParaRPr sz="3200">
              <a:latin typeface="Georgia"/>
              <a:cs typeface="Georgia"/>
            </a:endParaRPr>
          </a:p>
          <a:p>
            <a:pPr marL="754380" indent="-284480">
              <a:lnSpc>
                <a:spcPct val="100000"/>
              </a:lnSpc>
              <a:spcBef>
                <a:spcPts val="700"/>
              </a:spcBef>
              <a:buChar char="–"/>
              <a:tabLst>
                <a:tab pos="754380" algn="l"/>
              </a:tabLst>
            </a:pPr>
            <a:r>
              <a:rPr sz="2800" spc="-105" dirty="0">
                <a:latin typeface="Georgia"/>
                <a:cs typeface="Georgia"/>
              </a:rPr>
              <a:t>Dada </a:t>
            </a:r>
            <a:r>
              <a:rPr sz="2800" spc="-80" dirty="0">
                <a:latin typeface="Georgia"/>
                <a:cs typeface="Georgia"/>
              </a:rPr>
              <a:t>Bhai</a:t>
            </a:r>
            <a:r>
              <a:rPr sz="2800" spc="-35" dirty="0">
                <a:latin typeface="Georgia"/>
                <a:cs typeface="Georgia"/>
              </a:rPr>
              <a:t> </a:t>
            </a:r>
            <a:r>
              <a:rPr sz="2800" spc="-70" dirty="0">
                <a:latin typeface="Georgia"/>
                <a:cs typeface="Georgia"/>
              </a:rPr>
              <a:t>Naoroji</a:t>
            </a:r>
            <a:endParaRPr sz="2800">
              <a:latin typeface="Georgia"/>
              <a:cs typeface="Georgia"/>
            </a:endParaRPr>
          </a:p>
          <a:p>
            <a:pPr marL="754380" indent="-284480">
              <a:lnSpc>
                <a:spcPct val="100000"/>
              </a:lnSpc>
              <a:spcBef>
                <a:spcPts val="690"/>
              </a:spcBef>
              <a:buChar char="–"/>
              <a:tabLst>
                <a:tab pos="754380" algn="l"/>
              </a:tabLst>
            </a:pPr>
            <a:r>
              <a:rPr sz="2800" spc="-75" dirty="0">
                <a:latin typeface="Georgia"/>
                <a:cs typeface="Georgia"/>
              </a:rPr>
              <a:t>William Digby</a:t>
            </a:r>
            <a:endParaRPr sz="2800">
              <a:latin typeface="Georgia"/>
              <a:cs typeface="Georgia"/>
            </a:endParaRPr>
          </a:p>
          <a:p>
            <a:pPr marL="754380" indent="-284480">
              <a:lnSpc>
                <a:spcPct val="100000"/>
              </a:lnSpc>
              <a:spcBef>
                <a:spcPts val="700"/>
              </a:spcBef>
              <a:buChar char="–"/>
              <a:tabLst>
                <a:tab pos="754380" algn="l"/>
              </a:tabLst>
            </a:pPr>
            <a:r>
              <a:rPr sz="2800" spc="-65" dirty="0">
                <a:latin typeface="Georgia"/>
                <a:cs typeface="Georgia"/>
              </a:rPr>
              <a:t>Findlay</a:t>
            </a:r>
            <a:r>
              <a:rPr sz="2800" spc="-80" dirty="0">
                <a:latin typeface="Georgia"/>
                <a:cs typeface="Georgia"/>
              </a:rPr>
              <a:t> </a:t>
            </a:r>
            <a:r>
              <a:rPr sz="2800" spc="-55" dirty="0">
                <a:latin typeface="Georgia"/>
                <a:cs typeface="Georgia"/>
              </a:rPr>
              <a:t>Shirras</a:t>
            </a:r>
            <a:endParaRPr sz="2800">
              <a:latin typeface="Georgia"/>
              <a:cs typeface="Georgia"/>
            </a:endParaRPr>
          </a:p>
          <a:p>
            <a:pPr marL="754380" indent="-284480">
              <a:lnSpc>
                <a:spcPct val="100000"/>
              </a:lnSpc>
              <a:spcBef>
                <a:spcPts val="690"/>
              </a:spcBef>
              <a:buChar char="–"/>
              <a:tabLst>
                <a:tab pos="754380" algn="l"/>
              </a:tabLst>
            </a:pPr>
            <a:r>
              <a:rPr sz="2800" spc="-190" dirty="0">
                <a:latin typeface="Georgia"/>
                <a:cs typeface="Georgia"/>
              </a:rPr>
              <a:t>V.K.R.V. </a:t>
            </a:r>
            <a:r>
              <a:rPr sz="2800" spc="-105" dirty="0">
                <a:latin typeface="Georgia"/>
                <a:cs typeface="Georgia"/>
              </a:rPr>
              <a:t>Rao</a:t>
            </a:r>
            <a:r>
              <a:rPr sz="2800" spc="55" dirty="0">
                <a:latin typeface="Georgia"/>
                <a:cs typeface="Georgia"/>
              </a:rPr>
              <a:t> </a:t>
            </a:r>
            <a:r>
              <a:rPr sz="2800" spc="-70" dirty="0">
                <a:latin typeface="Georgia"/>
                <a:cs typeface="Georgia"/>
              </a:rPr>
              <a:t>and</a:t>
            </a:r>
            <a:endParaRPr sz="2800">
              <a:latin typeface="Georgia"/>
              <a:cs typeface="Georgia"/>
            </a:endParaRPr>
          </a:p>
          <a:p>
            <a:pPr marL="754380" indent="-284480">
              <a:lnSpc>
                <a:spcPct val="100000"/>
              </a:lnSpc>
              <a:spcBef>
                <a:spcPts val="700"/>
              </a:spcBef>
              <a:buChar char="–"/>
              <a:tabLst>
                <a:tab pos="754380" algn="l"/>
              </a:tabLst>
            </a:pPr>
            <a:r>
              <a:rPr sz="2800" spc="-210" dirty="0">
                <a:latin typeface="Georgia"/>
                <a:cs typeface="Georgia"/>
              </a:rPr>
              <a:t>R. </a:t>
            </a:r>
            <a:r>
              <a:rPr sz="2800" spc="-204" dirty="0">
                <a:latin typeface="Georgia"/>
                <a:cs typeface="Georgia"/>
              </a:rPr>
              <a:t>C.</a:t>
            </a:r>
            <a:r>
              <a:rPr sz="2800" spc="70" dirty="0">
                <a:latin typeface="Georgia"/>
                <a:cs typeface="Georgia"/>
              </a:rPr>
              <a:t> </a:t>
            </a:r>
            <a:r>
              <a:rPr sz="2800" spc="-70" dirty="0">
                <a:latin typeface="Georgia"/>
                <a:cs typeface="Georgia"/>
              </a:rPr>
              <a:t>Desai</a:t>
            </a:r>
            <a:endParaRPr sz="2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497840"/>
            <a:ext cx="591566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70" dirty="0"/>
              <a:t>AGRICULTURE</a:t>
            </a:r>
            <a:r>
              <a:rPr sz="4400" spc="-220" dirty="0"/>
              <a:t> </a:t>
            </a:r>
            <a:r>
              <a:rPr sz="4400" spc="-540" dirty="0"/>
              <a:t>SECTOR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861820"/>
            <a:ext cx="8058150" cy="3557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20700"/>
              </a:lnSpc>
              <a:spcBef>
                <a:spcPts val="95"/>
              </a:spcBef>
            </a:pPr>
            <a:r>
              <a:rPr sz="3200" spc="-80" dirty="0">
                <a:latin typeface="Georgia"/>
                <a:cs typeface="Georgia"/>
              </a:rPr>
              <a:t>India’s </a:t>
            </a:r>
            <a:r>
              <a:rPr sz="3200" spc="-50" dirty="0">
                <a:latin typeface="Georgia"/>
                <a:cs typeface="Georgia"/>
              </a:rPr>
              <a:t>economy under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55" dirty="0">
                <a:latin typeface="Georgia"/>
                <a:cs typeface="Georgia"/>
              </a:rPr>
              <a:t>British colonial  </a:t>
            </a:r>
            <a:r>
              <a:rPr sz="3200" spc="-30" dirty="0">
                <a:latin typeface="Georgia"/>
                <a:cs typeface="Georgia"/>
              </a:rPr>
              <a:t>rule </a:t>
            </a:r>
            <a:r>
              <a:rPr sz="3200" spc="-55" dirty="0">
                <a:latin typeface="Georgia"/>
                <a:cs typeface="Georgia"/>
              </a:rPr>
              <a:t>remained </a:t>
            </a:r>
            <a:r>
              <a:rPr sz="3200" spc="-65" dirty="0">
                <a:latin typeface="Georgia"/>
                <a:cs typeface="Georgia"/>
              </a:rPr>
              <a:t>fundamentally agrarian. </a:t>
            </a:r>
            <a:r>
              <a:rPr sz="3200" spc="-70" dirty="0">
                <a:latin typeface="Georgia"/>
                <a:cs typeface="Georgia"/>
              </a:rPr>
              <a:t>About  </a:t>
            </a:r>
            <a:r>
              <a:rPr sz="3200" spc="55" dirty="0">
                <a:latin typeface="Georgia"/>
                <a:cs typeface="Georgia"/>
              </a:rPr>
              <a:t>85% </a:t>
            </a:r>
            <a:r>
              <a:rPr sz="3200" spc="-50" dirty="0">
                <a:latin typeface="Georgia"/>
                <a:cs typeface="Georgia"/>
              </a:rPr>
              <a:t>of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35" dirty="0">
                <a:latin typeface="Georgia"/>
                <a:cs typeface="Georgia"/>
              </a:rPr>
              <a:t>country’s </a:t>
            </a:r>
            <a:r>
              <a:rPr sz="3200" spc="-55" dirty="0">
                <a:latin typeface="Georgia"/>
                <a:cs typeface="Georgia"/>
              </a:rPr>
              <a:t>population </a:t>
            </a:r>
            <a:r>
              <a:rPr sz="3200" spc="-30" dirty="0">
                <a:latin typeface="Georgia"/>
                <a:cs typeface="Georgia"/>
              </a:rPr>
              <a:t>lived </a:t>
            </a:r>
            <a:r>
              <a:rPr sz="3200" spc="-90" dirty="0">
                <a:latin typeface="Georgia"/>
                <a:cs typeface="Georgia"/>
              </a:rPr>
              <a:t>in  </a:t>
            </a:r>
            <a:r>
              <a:rPr sz="3200" spc="-35" dirty="0">
                <a:latin typeface="Georgia"/>
                <a:cs typeface="Georgia"/>
              </a:rPr>
              <a:t>villages </a:t>
            </a:r>
            <a:r>
              <a:rPr sz="3200" spc="-80" dirty="0">
                <a:latin typeface="Georgia"/>
                <a:cs typeface="Georgia"/>
              </a:rPr>
              <a:t>and </a:t>
            </a:r>
            <a:r>
              <a:rPr sz="3200" spc="-30" dirty="0">
                <a:latin typeface="Georgia"/>
                <a:cs typeface="Georgia"/>
              </a:rPr>
              <a:t>lived </a:t>
            </a:r>
            <a:r>
              <a:rPr sz="3200" spc="-70" dirty="0">
                <a:latin typeface="Georgia"/>
                <a:cs typeface="Georgia"/>
              </a:rPr>
              <a:t>on </a:t>
            </a:r>
            <a:r>
              <a:rPr sz="3200" spc="-55" dirty="0">
                <a:latin typeface="Georgia"/>
                <a:cs typeface="Georgia"/>
              </a:rPr>
              <a:t>agriculture. </a:t>
            </a:r>
            <a:r>
              <a:rPr sz="3200" spc="-65" dirty="0">
                <a:latin typeface="Georgia"/>
                <a:cs typeface="Georgia"/>
              </a:rPr>
              <a:t>However, </a:t>
            </a:r>
            <a:r>
              <a:rPr sz="3200" spc="-40" dirty="0">
                <a:latin typeface="Georgia"/>
                <a:cs typeface="Georgia"/>
              </a:rPr>
              <a:t>the  </a:t>
            </a:r>
            <a:r>
              <a:rPr sz="3200" spc="-45" dirty="0">
                <a:latin typeface="Georgia"/>
                <a:cs typeface="Georgia"/>
              </a:rPr>
              <a:t>agricultural </a:t>
            </a:r>
            <a:r>
              <a:rPr sz="3200" spc="-15" dirty="0">
                <a:latin typeface="Georgia"/>
                <a:cs typeface="Georgia"/>
              </a:rPr>
              <a:t>sector </a:t>
            </a:r>
            <a:r>
              <a:rPr sz="3200" spc="-60" dirty="0">
                <a:latin typeface="Georgia"/>
                <a:cs typeface="Georgia"/>
              </a:rPr>
              <a:t>continued </a:t>
            </a:r>
            <a:r>
              <a:rPr sz="3200" spc="-30" dirty="0">
                <a:latin typeface="Georgia"/>
                <a:cs typeface="Georgia"/>
              </a:rPr>
              <a:t>to </a:t>
            </a:r>
            <a:r>
              <a:rPr sz="3200" spc="-35" dirty="0">
                <a:latin typeface="Georgia"/>
                <a:cs typeface="Georgia"/>
              </a:rPr>
              <a:t>experience  </a:t>
            </a:r>
            <a:r>
              <a:rPr sz="3200" spc="-55" dirty="0">
                <a:latin typeface="Georgia"/>
                <a:cs typeface="Georgia"/>
              </a:rPr>
              <a:t>stagnation </a:t>
            </a:r>
            <a:r>
              <a:rPr sz="3200" spc="-80" dirty="0">
                <a:latin typeface="Georgia"/>
                <a:cs typeface="Georgia"/>
              </a:rPr>
              <a:t>and</a:t>
            </a:r>
            <a:r>
              <a:rPr sz="3200" spc="-90" dirty="0">
                <a:latin typeface="Georgia"/>
                <a:cs typeface="Georgia"/>
              </a:rPr>
              <a:t> </a:t>
            </a:r>
            <a:r>
              <a:rPr sz="3200" spc="-50" dirty="0">
                <a:latin typeface="Georgia"/>
                <a:cs typeface="Georgia"/>
              </a:rPr>
              <a:t>deterioration.</a:t>
            </a:r>
            <a:endParaRPr sz="32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4490" y="147320"/>
            <a:ext cx="716534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600" dirty="0"/>
              <a:t>REASONS </a:t>
            </a:r>
            <a:r>
              <a:rPr sz="4400" spc="-560" dirty="0"/>
              <a:t>FOR</a:t>
            </a:r>
            <a:r>
              <a:rPr sz="4400" spc="-265" dirty="0"/>
              <a:t> </a:t>
            </a:r>
            <a:r>
              <a:rPr sz="4400" spc="-509" dirty="0"/>
              <a:t>STAGNATION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980439" y="1032509"/>
            <a:ext cx="7633970" cy="5107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1150" marR="17780" indent="-285750" algn="just">
              <a:lnSpc>
                <a:spcPct val="100000"/>
              </a:lnSpc>
              <a:spcBef>
                <a:spcPts val="100"/>
              </a:spcBef>
            </a:pPr>
            <a:r>
              <a:rPr sz="3900" spc="-427" baseline="5341" dirty="0">
                <a:latin typeface="UnDotum"/>
                <a:cs typeface="UnDotum"/>
              </a:rPr>
              <a:t></a:t>
            </a:r>
            <a:r>
              <a:rPr sz="2600" b="1" i="1" spc="-285" dirty="0">
                <a:latin typeface="Georgia"/>
                <a:cs typeface="Georgia"/>
              </a:rPr>
              <a:t>Land </a:t>
            </a:r>
            <a:r>
              <a:rPr sz="2600" b="1" i="1" spc="-190" dirty="0">
                <a:latin typeface="Georgia"/>
                <a:cs typeface="Georgia"/>
              </a:rPr>
              <a:t>settlement </a:t>
            </a:r>
            <a:r>
              <a:rPr sz="2600" b="1" i="1" spc="-250" dirty="0">
                <a:latin typeface="Georgia"/>
                <a:cs typeface="Georgia"/>
              </a:rPr>
              <a:t>system: </a:t>
            </a:r>
            <a:r>
              <a:rPr sz="2600" spc="-135" dirty="0">
                <a:latin typeface="Georgia"/>
                <a:cs typeface="Georgia"/>
              </a:rPr>
              <a:t>In </a:t>
            </a:r>
            <a:r>
              <a:rPr sz="2600" spc="-30" dirty="0">
                <a:latin typeface="Georgia"/>
                <a:cs typeface="Georgia"/>
              </a:rPr>
              <a:t>the </a:t>
            </a:r>
            <a:r>
              <a:rPr sz="2600" spc="-45" dirty="0">
                <a:latin typeface="Georgia"/>
                <a:cs typeface="Georgia"/>
              </a:rPr>
              <a:t>zamindari system,  </a:t>
            </a:r>
            <a:r>
              <a:rPr sz="2600" spc="-30" dirty="0">
                <a:latin typeface="Georgia"/>
                <a:cs typeface="Georgia"/>
              </a:rPr>
              <a:t>which </a:t>
            </a:r>
            <a:r>
              <a:rPr sz="2600" spc="10" dirty="0">
                <a:latin typeface="Georgia"/>
                <a:cs typeface="Georgia"/>
              </a:rPr>
              <a:t>was </a:t>
            </a:r>
            <a:r>
              <a:rPr sz="2600" spc="-40" dirty="0">
                <a:latin typeface="Georgia"/>
                <a:cs typeface="Georgia"/>
              </a:rPr>
              <a:t>introduced </a:t>
            </a:r>
            <a:r>
              <a:rPr sz="2600" spc="-5" dirty="0">
                <a:latin typeface="Georgia"/>
                <a:cs typeface="Georgia"/>
              </a:rPr>
              <a:t>by </a:t>
            </a:r>
            <a:r>
              <a:rPr sz="2600" spc="-30" dirty="0">
                <a:latin typeface="Georgia"/>
                <a:cs typeface="Georgia"/>
              </a:rPr>
              <a:t>the </a:t>
            </a:r>
            <a:r>
              <a:rPr sz="2600" spc="-45" dirty="0">
                <a:latin typeface="Georgia"/>
                <a:cs typeface="Georgia"/>
              </a:rPr>
              <a:t>colonial </a:t>
            </a:r>
            <a:r>
              <a:rPr sz="2600" spc="-50" dirty="0">
                <a:latin typeface="Georgia"/>
                <a:cs typeface="Georgia"/>
              </a:rPr>
              <a:t>government,  </a:t>
            </a:r>
            <a:r>
              <a:rPr sz="2600" spc="-35" dirty="0">
                <a:latin typeface="Georgia"/>
                <a:cs typeface="Georgia"/>
              </a:rPr>
              <a:t>the </a:t>
            </a:r>
            <a:r>
              <a:rPr sz="2600" spc="-30" dirty="0">
                <a:latin typeface="Georgia"/>
                <a:cs typeface="Georgia"/>
              </a:rPr>
              <a:t>profits </a:t>
            </a:r>
            <a:r>
              <a:rPr sz="2600" spc="-35" dirty="0">
                <a:latin typeface="Georgia"/>
                <a:cs typeface="Georgia"/>
              </a:rPr>
              <a:t>occurring out </a:t>
            </a:r>
            <a:r>
              <a:rPr sz="2600" spc="-45" dirty="0">
                <a:latin typeface="Georgia"/>
                <a:cs typeface="Georgia"/>
              </a:rPr>
              <a:t>of </a:t>
            </a:r>
            <a:r>
              <a:rPr sz="2600" spc="-30" dirty="0">
                <a:latin typeface="Georgia"/>
                <a:cs typeface="Georgia"/>
              </a:rPr>
              <a:t>the </a:t>
            </a:r>
            <a:r>
              <a:rPr sz="2600" spc="-35" dirty="0">
                <a:latin typeface="Georgia"/>
                <a:cs typeface="Georgia"/>
              </a:rPr>
              <a:t>agricultural </a:t>
            </a:r>
            <a:r>
              <a:rPr sz="2600" spc="-15" dirty="0">
                <a:latin typeface="Georgia"/>
                <a:cs typeface="Georgia"/>
              </a:rPr>
              <a:t>sector </a:t>
            </a:r>
            <a:r>
              <a:rPr sz="2600" spc="595" dirty="0">
                <a:latin typeface="Georgia"/>
                <a:cs typeface="Georgia"/>
              </a:rPr>
              <a:t> </a:t>
            </a:r>
            <a:r>
              <a:rPr sz="2600" dirty="0">
                <a:latin typeface="Georgia"/>
                <a:cs typeface="Georgia"/>
              </a:rPr>
              <a:t>went </a:t>
            </a:r>
            <a:r>
              <a:rPr sz="2600" spc="-25" dirty="0">
                <a:latin typeface="Georgia"/>
                <a:cs typeface="Georgia"/>
              </a:rPr>
              <a:t>to </a:t>
            </a:r>
            <a:r>
              <a:rPr sz="2600" spc="-30" dirty="0">
                <a:latin typeface="Georgia"/>
                <a:cs typeface="Georgia"/>
              </a:rPr>
              <a:t>the </a:t>
            </a:r>
            <a:r>
              <a:rPr sz="2600" spc="-45" dirty="0">
                <a:latin typeface="Georgia"/>
                <a:cs typeface="Georgia"/>
              </a:rPr>
              <a:t>zamindars </a:t>
            </a:r>
            <a:r>
              <a:rPr sz="2600" spc="-40" dirty="0">
                <a:latin typeface="Georgia"/>
                <a:cs typeface="Georgia"/>
              </a:rPr>
              <a:t>instead </a:t>
            </a:r>
            <a:r>
              <a:rPr sz="2600" spc="-45" dirty="0">
                <a:latin typeface="Georgia"/>
                <a:cs typeface="Georgia"/>
              </a:rPr>
              <a:t>of </a:t>
            </a:r>
            <a:r>
              <a:rPr sz="2600" spc="-35" dirty="0">
                <a:latin typeface="Georgia"/>
                <a:cs typeface="Georgia"/>
              </a:rPr>
              <a:t>the </a:t>
            </a:r>
            <a:r>
              <a:rPr sz="2600" spc="-40" dirty="0">
                <a:latin typeface="Georgia"/>
                <a:cs typeface="Georgia"/>
              </a:rPr>
              <a:t>cultivators.  </a:t>
            </a:r>
            <a:r>
              <a:rPr sz="2600" spc="-45" dirty="0">
                <a:latin typeface="Georgia"/>
                <a:cs typeface="Georgia"/>
              </a:rPr>
              <a:t>The </a:t>
            </a:r>
            <a:r>
              <a:rPr sz="2600" spc="-75" dirty="0">
                <a:latin typeface="Georgia"/>
                <a:cs typeface="Georgia"/>
              </a:rPr>
              <a:t>main </a:t>
            </a:r>
            <a:r>
              <a:rPr sz="2600" spc="-20" dirty="0">
                <a:latin typeface="Georgia"/>
                <a:cs typeface="Georgia"/>
              </a:rPr>
              <a:t>interest </a:t>
            </a:r>
            <a:r>
              <a:rPr sz="2600" spc="-45" dirty="0">
                <a:latin typeface="Georgia"/>
                <a:cs typeface="Georgia"/>
              </a:rPr>
              <a:t>of </a:t>
            </a:r>
            <a:r>
              <a:rPr sz="2600" spc="-30" dirty="0">
                <a:latin typeface="Georgia"/>
                <a:cs typeface="Georgia"/>
              </a:rPr>
              <a:t>the </a:t>
            </a:r>
            <a:r>
              <a:rPr sz="2600" spc="-45" dirty="0">
                <a:latin typeface="Georgia"/>
                <a:cs typeface="Georgia"/>
              </a:rPr>
              <a:t>zamindars </a:t>
            </a:r>
            <a:r>
              <a:rPr sz="2600" spc="10" dirty="0">
                <a:latin typeface="Georgia"/>
                <a:cs typeface="Georgia"/>
              </a:rPr>
              <a:t>was </a:t>
            </a:r>
            <a:r>
              <a:rPr sz="2600" spc="-35" dirty="0">
                <a:latin typeface="Georgia"/>
                <a:cs typeface="Georgia"/>
              </a:rPr>
              <a:t>only </a:t>
            </a:r>
            <a:r>
              <a:rPr sz="2600" spc="-25" dirty="0">
                <a:latin typeface="Georgia"/>
                <a:cs typeface="Georgia"/>
              </a:rPr>
              <a:t>to  </a:t>
            </a:r>
            <a:r>
              <a:rPr sz="2600" spc="-30" dirty="0">
                <a:latin typeface="Georgia"/>
                <a:cs typeface="Georgia"/>
              </a:rPr>
              <a:t>collect </a:t>
            </a:r>
            <a:r>
              <a:rPr sz="2600" spc="-25" dirty="0">
                <a:latin typeface="Georgia"/>
                <a:cs typeface="Georgia"/>
              </a:rPr>
              <a:t>rent </a:t>
            </a:r>
            <a:r>
              <a:rPr sz="2600" spc="-20" dirty="0">
                <a:latin typeface="Georgia"/>
                <a:cs typeface="Georgia"/>
              </a:rPr>
              <a:t>regardless </a:t>
            </a:r>
            <a:r>
              <a:rPr sz="2600" spc="-45" dirty="0">
                <a:latin typeface="Georgia"/>
                <a:cs typeface="Georgia"/>
              </a:rPr>
              <a:t>of </a:t>
            </a:r>
            <a:r>
              <a:rPr sz="2600" spc="-30" dirty="0">
                <a:latin typeface="Georgia"/>
                <a:cs typeface="Georgia"/>
              </a:rPr>
              <a:t>the </a:t>
            </a:r>
            <a:r>
              <a:rPr sz="2600" spc="-50" dirty="0">
                <a:latin typeface="Georgia"/>
                <a:cs typeface="Georgia"/>
              </a:rPr>
              <a:t>economic condition </a:t>
            </a:r>
            <a:r>
              <a:rPr sz="2600" spc="-45" dirty="0">
                <a:latin typeface="Georgia"/>
                <a:cs typeface="Georgia"/>
              </a:rPr>
              <a:t>of  </a:t>
            </a:r>
            <a:r>
              <a:rPr sz="2600" spc="-35" dirty="0">
                <a:latin typeface="Georgia"/>
                <a:cs typeface="Georgia"/>
              </a:rPr>
              <a:t>the</a:t>
            </a:r>
            <a:r>
              <a:rPr sz="2600" spc="-55" dirty="0">
                <a:latin typeface="Georgia"/>
                <a:cs typeface="Georgia"/>
              </a:rPr>
              <a:t> </a:t>
            </a:r>
            <a:r>
              <a:rPr sz="2600" spc="-45" dirty="0">
                <a:latin typeface="Georgia"/>
                <a:cs typeface="Georgia"/>
              </a:rPr>
              <a:t>cultivator.</a:t>
            </a:r>
            <a:endParaRPr sz="2600">
              <a:latin typeface="Georgia"/>
              <a:cs typeface="Georgia"/>
            </a:endParaRPr>
          </a:p>
          <a:p>
            <a:pPr marL="25400" algn="just">
              <a:lnSpc>
                <a:spcPct val="100000"/>
              </a:lnSpc>
              <a:spcBef>
                <a:spcPts val="640"/>
              </a:spcBef>
            </a:pPr>
            <a:r>
              <a:rPr sz="3900" spc="-390" baseline="5341" dirty="0">
                <a:latin typeface="UnDotum"/>
                <a:cs typeface="UnDotum"/>
              </a:rPr>
              <a:t> </a:t>
            </a:r>
            <a:r>
              <a:rPr sz="2600" spc="-55" dirty="0">
                <a:latin typeface="Georgia"/>
                <a:cs typeface="Georgia"/>
              </a:rPr>
              <a:t>Commercialisation </a:t>
            </a:r>
            <a:r>
              <a:rPr sz="2600" spc="-45" dirty="0">
                <a:latin typeface="Georgia"/>
                <a:cs typeface="Georgia"/>
              </a:rPr>
              <a:t>of</a:t>
            </a:r>
            <a:r>
              <a:rPr sz="2600" spc="-10" dirty="0">
                <a:latin typeface="Georgia"/>
                <a:cs typeface="Georgia"/>
              </a:rPr>
              <a:t> </a:t>
            </a:r>
            <a:r>
              <a:rPr sz="2600" spc="-40" dirty="0">
                <a:latin typeface="Georgia"/>
                <a:cs typeface="Georgia"/>
              </a:rPr>
              <a:t>Agriculture</a:t>
            </a:r>
            <a:endParaRPr sz="2600">
              <a:latin typeface="Georgia"/>
              <a:cs typeface="Georgia"/>
            </a:endParaRPr>
          </a:p>
          <a:p>
            <a:pPr marL="311150" marR="26034" indent="-285750">
              <a:lnSpc>
                <a:spcPct val="100000"/>
              </a:lnSpc>
              <a:spcBef>
                <a:spcPts val="640"/>
              </a:spcBef>
            </a:pPr>
            <a:r>
              <a:rPr sz="3900" spc="-142" baseline="5341" dirty="0">
                <a:latin typeface="UnDotum"/>
                <a:cs typeface="UnDotum"/>
              </a:rPr>
              <a:t></a:t>
            </a:r>
            <a:r>
              <a:rPr sz="2600" spc="-95" dirty="0">
                <a:latin typeface="Georgia"/>
                <a:cs typeface="Georgia"/>
              </a:rPr>
              <a:t>Low </a:t>
            </a:r>
            <a:r>
              <a:rPr sz="2600" spc="-10" dirty="0">
                <a:latin typeface="Georgia"/>
                <a:cs typeface="Georgia"/>
              </a:rPr>
              <a:t>level </a:t>
            </a:r>
            <a:r>
              <a:rPr sz="2600" spc="-45" dirty="0">
                <a:latin typeface="Georgia"/>
                <a:cs typeface="Georgia"/>
              </a:rPr>
              <a:t>of </a:t>
            </a:r>
            <a:r>
              <a:rPr sz="2600" spc="-35" dirty="0">
                <a:latin typeface="Georgia"/>
                <a:cs typeface="Georgia"/>
              </a:rPr>
              <a:t>technology due </a:t>
            </a:r>
            <a:r>
              <a:rPr sz="2600" spc="-25" dirty="0">
                <a:latin typeface="Georgia"/>
                <a:cs typeface="Georgia"/>
              </a:rPr>
              <a:t>to </a:t>
            </a:r>
            <a:r>
              <a:rPr sz="2600" spc="-40" dirty="0">
                <a:latin typeface="Georgia"/>
                <a:cs typeface="Georgia"/>
              </a:rPr>
              <a:t>lack </a:t>
            </a:r>
            <a:r>
              <a:rPr sz="2600" spc="-45" dirty="0">
                <a:latin typeface="Georgia"/>
                <a:cs typeface="Georgia"/>
              </a:rPr>
              <a:t>of </a:t>
            </a:r>
            <a:r>
              <a:rPr sz="2600" spc="-40" dirty="0">
                <a:latin typeface="Georgia"/>
                <a:cs typeface="Georgia"/>
              </a:rPr>
              <a:t>knowledge,  </a:t>
            </a:r>
            <a:r>
              <a:rPr sz="2600" spc="-50" dirty="0">
                <a:latin typeface="Georgia"/>
                <a:cs typeface="Georgia"/>
              </a:rPr>
              <a:t>means </a:t>
            </a:r>
            <a:r>
              <a:rPr sz="2600" spc="-65" dirty="0">
                <a:latin typeface="Georgia"/>
                <a:cs typeface="Georgia"/>
              </a:rPr>
              <a:t>and </a:t>
            </a:r>
            <a:r>
              <a:rPr sz="2600" spc="-30" dirty="0">
                <a:latin typeface="Georgia"/>
                <a:cs typeface="Georgia"/>
              </a:rPr>
              <a:t>incentives </a:t>
            </a:r>
            <a:r>
              <a:rPr sz="2600" spc="-25" dirty="0">
                <a:latin typeface="Georgia"/>
                <a:cs typeface="Georgia"/>
              </a:rPr>
              <a:t>for</a:t>
            </a:r>
            <a:r>
              <a:rPr sz="2600" spc="-100" dirty="0">
                <a:latin typeface="Georgia"/>
                <a:cs typeface="Georgia"/>
              </a:rPr>
              <a:t> </a:t>
            </a:r>
            <a:r>
              <a:rPr sz="2600" spc="-50" dirty="0">
                <a:latin typeface="Georgia"/>
                <a:cs typeface="Georgia"/>
              </a:rPr>
              <a:t>modernization.</a:t>
            </a:r>
            <a:endParaRPr sz="2600">
              <a:latin typeface="Georgia"/>
              <a:cs typeface="Georgia"/>
            </a:endParaRPr>
          </a:p>
          <a:p>
            <a:pPr marL="25400">
              <a:lnSpc>
                <a:spcPct val="100000"/>
              </a:lnSpc>
              <a:spcBef>
                <a:spcPts val="650"/>
              </a:spcBef>
            </a:pPr>
            <a:r>
              <a:rPr sz="3900" spc="-172" baseline="5341" dirty="0">
                <a:latin typeface="UnDotum"/>
                <a:cs typeface="UnDotum"/>
              </a:rPr>
              <a:t></a:t>
            </a:r>
            <a:r>
              <a:rPr sz="2600" spc="-114" dirty="0">
                <a:latin typeface="Georgia"/>
                <a:cs typeface="Georgia"/>
              </a:rPr>
              <a:t>Lack </a:t>
            </a:r>
            <a:r>
              <a:rPr sz="2600" spc="-45" dirty="0">
                <a:latin typeface="Georgia"/>
                <a:cs typeface="Georgia"/>
              </a:rPr>
              <a:t>of </a:t>
            </a:r>
            <a:r>
              <a:rPr sz="2600" spc="-35" dirty="0">
                <a:latin typeface="Georgia"/>
                <a:cs typeface="Georgia"/>
              </a:rPr>
              <a:t>irrigation</a:t>
            </a:r>
            <a:r>
              <a:rPr sz="2600" dirty="0">
                <a:latin typeface="Georgia"/>
                <a:cs typeface="Georgia"/>
              </a:rPr>
              <a:t> </a:t>
            </a:r>
            <a:r>
              <a:rPr sz="2600" spc="-50" dirty="0">
                <a:latin typeface="Georgia"/>
                <a:cs typeface="Georgia"/>
              </a:rPr>
              <a:t>facilities.</a:t>
            </a:r>
            <a:endParaRPr sz="2600">
              <a:latin typeface="Georgia"/>
              <a:cs typeface="Georgia"/>
            </a:endParaRPr>
          </a:p>
          <a:p>
            <a:pPr marL="25400">
              <a:lnSpc>
                <a:spcPct val="100000"/>
              </a:lnSpc>
              <a:spcBef>
                <a:spcPts val="650"/>
              </a:spcBef>
            </a:pPr>
            <a:r>
              <a:rPr sz="3900" spc="-104" baseline="5341" dirty="0">
                <a:latin typeface="UnDotum"/>
                <a:cs typeface="UnDotum"/>
              </a:rPr>
              <a:t></a:t>
            </a:r>
            <a:r>
              <a:rPr sz="2600" spc="-70" dirty="0">
                <a:latin typeface="Georgia"/>
                <a:cs typeface="Georgia"/>
              </a:rPr>
              <a:t>Negligible </a:t>
            </a:r>
            <a:r>
              <a:rPr sz="2600" spc="-25" dirty="0">
                <a:latin typeface="Georgia"/>
                <a:cs typeface="Georgia"/>
              </a:rPr>
              <a:t>use </a:t>
            </a:r>
            <a:r>
              <a:rPr sz="2600" spc="-45" dirty="0">
                <a:latin typeface="Georgia"/>
                <a:cs typeface="Georgia"/>
              </a:rPr>
              <a:t>of</a:t>
            </a:r>
            <a:r>
              <a:rPr sz="2600" spc="-70" dirty="0">
                <a:latin typeface="Georgia"/>
                <a:cs typeface="Georgia"/>
              </a:rPr>
              <a:t> </a:t>
            </a:r>
            <a:r>
              <a:rPr sz="2600" spc="-30" dirty="0">
                <a:latin typeface="Georgia"/>
                <a:cs typeface="Georgia"/>
              </a:rPr>
              <a:t>fertilizers.</a:t>
            </a:r>
            <a:endParaRPr sz="26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pc="-515" dirty="0"/>
              <a:t>COMMERCIALISATION </a:t>
            </a:r>
            <a:r>
              <a:rPr spc="-495" dirty="0"/>
              <a:t>OF </a:t>
            </a:r>
            <a:r>
              <a:rPr u="none" spc="-495" dirty="0"/>
              <a:t> </a:t>
            </a:r>
            <a:r>
              <a:rPr spc="-525" dirty="0"/>
              <a:t>AGRICULTURE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3139" y="1633220"/>
            <a:ext cx="7607300" cy="5083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 algn="just">
              <a:lnSpc>
                <a:spcPct val="100000"/>
              </a:lnSpc>
              <a:spcBef>
                <a:spcPts val="100"/>
              </a:spcBef>
              <a:buChar char="–"/>
              <a:tabLst>
                <a:tab pos="298450" algn="l"/>
              </a:tabLst>
            </a:pPr>
            <a:r>
              <a:rPr sz="2400" spc="-45" dirty="0">
                <a:latin typeface="Georgia"/>
                <a:cs typeface="Georgia"/>
              </a:rPr>
              <a:t>The </a:t>
            </a:r>
            <a:r>
              <a:rPr sz="2400" spc="-40" dirty="0">
                <a:latin typeface="Georgia"/>
                <a:cs typeface="Georgia"/>
              </a:rPr>
              <a:t>British </a:t>
            </a:r>
            <a:r>
              <a:rPr sz="2400" spc="-30" dirty="0">
                <a:latin typeface="Georgia"/>
                <a:cs typeface="Georgia"/>
              </a:rPr>
              <a:t>industrialists </a:t>
            </a:r>
            <a:r>
              <a:rPr sz="2400" spc="30" dirty="0">
                <a:latin typeface="Georgia"/>
                <a:cs typeface="Georgia"/>
              </a:rPr>
              <a:t>were </a:t>
            </a:r>
            <a:r>
              <a:rPr sz="2400" spc="-5" dirty="0">
                <a:latin typeface="Georgia"/>
                <a:cs typeface="Georgia"/>
              </a:rPr>
              <a:t>always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5" dirty="0">
                <a:latin typeface="Georgia"/>
                <a:cs typeface="Georgia"/>
              </a:rPr>
              <a:t>need </a:t>
            </a:r>
            <a:r>
              <a:rPr sz="2400" spc="-40" dirty="0">
                <a:latin typeface="Georgia"/>
                <a:cs typeface="Georgia"/>
              </a:rPr>
              <a:t>of  </a:t>
            </a:r>
            <a:r>
              <a:rPr sz="2400" spc="20" dirty="0">
                <a:latin typeface="Georgia"/>
                <a:cs typeface="Georgia"/>
              </a:rPr>
              <a:t>raw </a:t>
            </a:r>
            <a:r>
              <a:rPr sz="2400" spc="-35" dirty="0">
                <a:latin typeface="Georgia"/>
                <a:cs typeface="Georgia"/>
              </a:rPr>
              <a:t>materials </a:t>
            </a:r>
            <a:r>
              <a:rPr sz="2400" spc="-25" dirty="0">
                <a:latin typeface="Georgia"/>
                <a:cs typeface="Georgia"/>
              </a:rPr>
              <a:t>like </a:t>
            </a:r>
            <a:r>
              <a:rPr sz="2400" spc="-50" dirty="0">
                <a:latin typeface="Georgia"/>
                <a:cs typeface="Georgia"/>
              </a:rPr>
              <a:t>cotton, </a:t>
            </a:r>
            <a:r>
              <a:rPr sz="2400" spc="-60" dirty="0">
                <a:latin typeface="Georgia"/>
                <a:cs typeface="Georgia"/>
              </a:rPr>
              <a:t>indigo, jute, groundnut,  </a:t>
            </a:r>
            <a:r>
              <a:rPr sz="2400" spc="-45" dirty="0">
                <a:latin typeface="Georgia"/>
                <a:cs typeface="Georgia"/>
              </a:rPr>
              <a:t>sugarcane, </a:t>
            </a:r>
            <a:r>
              <a:rPr sz="2400" spc="-50" dirty="0">
                <a:latin typeface="Georgia"/>
                <a:cs typeface="Georgia"/>
              </a:rPr>
              <a:t>etc. </a:t>
            </a:r>
            <a:r>
              <a:rPr sz="2400" spc="-20" dirty="0">
                <a:latin typeface="Georgia"/>
                <a:cs typeface="Georgia"/>
              </a:rPr>
              <a:t>to </a:t>
            </a:r>
            <a:r>
              <a:rPr sz="2400" spc="-15" dirty="0">
                <a:latin typeface="Georgia"/>
                <a:cs typeface="Georgia"/>
              </a:rPr>
              <a:t>keep </a:t>
            </a:r>
            <a:r>
              <a:rPr sz="2400" spc="-25" dirty="0">
                <a:latin typeface="Georgia"/>
                <a:cs typeface="Georgia"/>
              </a:rPr>
              <a:t>their factories</a:t>
            </a:r>
            <a:r>
              <a:rPr sz="2400" spc="-180" dirty="0">
                <a:latin typeface="Georgia"/>
                <a:cs typeface="Georgia"/>
              </a:rPr>
              <a:t> </a:t>
            </a:r>
            <a:r>
              <a:rPr sz="2400" spc="-65" dirty="0">
                <a:latin typeface="Georgia"/>
                <a:cs typeface="Georgia"/>
              </a:rPr>
              <a:t>running;</a:t>
            </a:r>
            <a:endParaRPr sz="2400">
              <a:latin typeface="Georgia"/>
              <a:cs typeface="Georgia"/>
            </a:endParaRPr>
          </a:p>
          <a:p>
            <a:pPr marL="298450" marR="5715" indent="-285750" algn="just">
              <a:lnSpc>
                <a:spcPct val="100000"/>
              </a:lnSpc>
              <a:spcBef>
                <a:spcPts val="600"/>
              </a:spcBef>
              <a:buChar char="–"/>
              <a:tabLst>
                <a:tab pos="298450" algn="l"/>
              </a:tabLst>
            </a:pPr>
            <a:r>
              <a:rPr sz="2400" spc="-45" dirty="0">
                <a:latin typeface="Georgia"/>
                <a:cs typeface="Georgia"/>
              </a:rPr>
              <a:t>By </a:t>
            </a:r>
            <a:r>
              <a:rPr sz="2400" spc="-35" dirty="0">
                <a:latin typeface="Georgia"/>
                <a:cs typeface="Georgia"/>
              </a:rPr>
              <a:t>offering higher </a:t>
            </a:r>
            <a:r>
              <a:rPr sz="2400" spc="-40" dirty="0">
                <a:latin typeface="Georgia"/>
                <a:cs typeface="Georgia"/>
              </a:rPr>
              <a:t>prices,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75" dirty="0">
                <a:latin typeface="Georgia"/>
                <a:cs typeface="Georgia"/>
              </a:rPr>
              <a:t>Indian </a:t>
            </a:r>
            <a:r>
              <a:rPr sz="2400" spc="-30" dirty="0">
                <a:latin typeface="Georgia"/>
                <a:cs typeface="Georgia"/>
              </a:rPr>
              <a:t>peasants </a:t>
            </a:r>
            <a:r>
              <a:rPr sz="2400" spc="25" dirty="0">
                <a:latin typeface="Georgia"/>
                <a:cs typeface="Georgia"/>
              </a:rPr>
              <a:t>were  </a:t>
            </a:r>
            <a:r>
              <a:rPr sz="2400" spc="-20" dirty="0">
                <a:latin typeface="Georgia"/>
                <a:cs typeface="Georgia"/>
              </a:rPr>
              <a:t>attracted </a:t>
            </a:r>
            <a:r>
              <a:rPr sz="2400" spc="-25" dirty="0">
                <a:latin typeface="Georgia"/>
                <a:cs typeface="Georgia"/>
              </a:rPr>
              <a:t>to </a:t>
            </a:r>
            <a:r>
              <a:rPr sz="2400" spc="-40" dirty="0">
                <a:latin typeface="Georgia"/>
                <a:cs typeface="Georgia"/>
              </a:rPr>
              <a:t>production of </a:t>
            </a:r>
            <a:r>
              <a:rPr sz="2400" spc="-45" dirty="0">
                <a:latin typeface="Georgia"/>
                <a:cs typeface="Georgia"/>
              </a:rPr>
              <a:t>commercial </a:t>
            </a:r>
            <a:r>
              <a:rPr sz="2400" spc="-25" dirty="0">
                <a:latin typeface="Georgia"/>
                <a:cs typeface="Georgia"/>
              </a:rPr>
              <a:t>crops </a:t>
            </a:r>
            <a:r>
              <a:rPr sz="2400" spc="-30" dirty="0">
                <a:latin typeface="Georgia"/>
                <a:cs typeface="Georgia"/>
              </a:rPr>
              <a:t>instead </a:t>
            </a:r>
            <a:r>
              <a:rPr sz="2400" spc="-40" dirty="0">
                <a:latin typeface="Georgia"/>
                <a:cs typeface="Georgia"/>
              </a:rPr>
              <a:t>of  food</a:t>
            </a:r>
            <a:r>
              <a:rPr sz="2400" spc="-60" dirty="0">
                <a:latin typeface="Georgia"/>
                <a:cs typeface="Georgia"/>
              </a:rPr>
              <a:t> </a:t>
            </a:r>
            <a:r>
              <a:rPr sz="2400" spc="-40" dirty="0">
                <a:latin typeface="Georgia"/>
                <a:cs typeface="Georgia"/>
              </a:rPr>
              <a:t>crops;</a:t>
            </a:r>
            <a:endParaRPr sz="2400">
              <a:latin typeface="Georgia"/>
              <a:cs typeface="Georgia"/>
            </a:endParaRPr>
          </a:p>
          <a:p>
            <a:pPr marL="298450" marR="5715" indent="-285750" algn="just">
              <a:lnSpc>
                <a:spcPct val="100000"/>
              </a:lnSpc>
              <a:spcBef>
                <a:spcPts val="600"/>
              </a:spcBef>
              <a:buChar char="–"/>
              <a:tabLst>
                <a:tab pos="298450" algn="l"/>
              </a:tabLst>
            </a:pPr>
            <a:r>
              <a:rPr sz="2400" spc="-45" dirty="0">
                <a:latin typeface="Georgia"/>
                <a:cs typeface="Georgia"/>
              </a:rPr>
              <a:t>The </a:t>
            </a:r>
            <a:r>
              <a:rPr sz="2400" spc="-25" dirty="0">
                <a:latin typeface="Georgia"/>
                <a:cs typeface="Georgia"/>
              </a:rPr>
              <a:t>extent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45" dirty="0">
                <a:latin typeface="Georgia"/>
                <a:cs typeface="Georgia"/>
              </a:rPr>
              <a:t>commercial </a:t>
            </a:r>
            <a:r>
              <a:rPr sz="2400" spc="-30" dirty="0">
                <a:latin typeface="Georgia"/>
                <a:cs typeface="Georgia"/>
              </a:rPr>
              <a:t>agriculture </a:t>
            </a:r>
            <a:r>
              <a:rPr sz="2400" spc="-5" dirty="0">
                <a:latin typeface="Georgia"/>
                <a:cs typeface="Georgia"/>
              </a:rPr>
              <a:t>went </a:t>
            </a:r>
            <a:r>
              <a:rPr sz="2400" spc="-20" dirty="0">
                <a:latin typeface="Georgia"/>
                <a:cs typeface="Georgia"/>
              </a:rPr>
              <a:t>so </a:t>
            </a:r>
            <a:r>
              <a:rPr sz="2400" spc="-30" dirty="0">
                <a:latin typeface="Georgia"/>
                <a:cs typeface="Georgia"/>
              </a:rPr>
              <a:t>far </a:t>
            </a:r>
            <a:r>
              <a:rPr sz="2400" spc="-20" dirty="0">
                <a:latin typeface="Georgia"/>
                <a:cs typeface="Georgia"/>
              </a:rPr>
              <a:t>as to  </a:t>
            </a:r>
            <a:r>
              <a:rPr sz="2400" spc="-50" dirty="0">
                <a:latin typeface="Georgia"/>
                <a:cs typeface="Georgia"/>
              </a:rPr>
              <a:t>make </a:t>
            </a:r>
            <a:r>
              <a:rPr sz="2400" spc="-55" dirty="0">
                <a:latin typeface="Georgia"/>
                <a:cs typeface="Georgia"/>
              </a:rPr>
              <a:t>many </a:t>
            </a:r>
            <a:r>
              <a:rPr sz="2400" spc="-30" dirty="0">
                <a:latin typeface="Georgia"/>
                <a:cs typeface="Georgia"/>
              </a:rPr>
              <a:t>peasants </a:t>
            </a:r>
            <a:r>
              <a:rPr sz="2400" spc="-35" dirty="0">
                <a:latin typeface="Georgia"/>
                <a:cs typeface="Georgia"/>
              </a:rPr>
              <a:t>purchase </a:t>
            </a:r>
            <a:r>
              <a:rPr sz="2400" spc="-25" dirty="0">
                <a:latin typeface="Georgia"/>
                <a:cs typeface="Georgia"/>
              </a:rPr>
              <a:t>their </a:t>
            </a:r>
            <a:r>
              <a:rPr sz="2400" spc="-40" dirty="0">
                <a:latin typeface="Georgia"/>
                <a:cs typeface="Georgia"/>
              </a:rPr>
              <a:t>food </a:t>
            </a:r>
            <a:r>
              <a:rPr sz="2400" spc="-30" dirty="0">
                <a:latin typeface="Georgia"/>
                <a:cs typeface="Georgia"/>
              </a:rPr>
              <a:t>requirements  </a:t>
            </a:r>
            <a:r>
              <a:rPr sz="2400" spc="-50" dirty="0">
                <a:latin typeface="Georgia"/>
                <a:cs typeface="Georgia"/>
              </a:rPr>
              <a:t>from </a:t>
            </a:r>
            <a:r>
              <a:rPr sz="2400" spc="-35" dirty="0">
                <a:latin typeface="Georgia"/>
                <a:cs typeface="Georgia"/>
              </a:rPr>
              <a:t>shops </a:t>
            </a:r>
            <a:r>
              <a:rPr sz="2400" spc="-55" dirty="0">
                <a:latin typeface="Georgia"/>
                <a:cs typeface="Georgia"/>
              </a:rPr>
              <a:t>in</a:t>
            </a:r>
            <a:r>
              <a:rPr sz="2400" spc="-90" dirty="0">
                <a:latin typeface="Georgia"/>
                <a:cs typeface="Georgia"/>
              </a:rPr>
              <a:t> </a:t>
            </a:r>
            <a:r>
              <a:rPr sz="2400" spc="-30" dirty="0">
                <a:latin typeface="Georgia"/>
                <a:cs typeface="Georgia"/>
              </a:rPr>
              <a:t>towns;</a:t>
            </a:r>
            <a:endParaRPr sz="2400">
              <a:latin typeface="Georgia"/>
              <a:cs typeface="Georgia"/>
            </a:endParaRPr>
          </a:p>
          <a:p>
            <a:pPr marL="298450" marR="8255" indent="-285750" algn="just">
              <a:lnSpc>
                <a:spcPct val="100000"/>
              </a:lnSpc>
              <a:spcBef>
                <a:spcPts val="600"/>
              </a:spcBef>
              <a:buChar char="–"/>
              <a:tabLst>
                <a:tab pos="298450" algn="l"/>
              </a:tabLst>
            </a:pPr>
            <a:r>
              <a:rPr sz="2400" spc="-45" dirty="0">
                <a:latin typeface="Georgia"/>
                <a:cs typeface="Georgia"/>
              </a:rPr>
              <a:t>This fall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40" dirty="0">
                <a:latin typeface="Georgia"/>
                <a:cs typeface="Georgia"/>
              </a:rPr>
              <a:t>production of food </a:t>
            </a:r>
            <a:r>
              <a:rPr sz="2400" spc="-20" dirty="0">
                <a:latin typeface="Georgia"/>
                <a:cs typeface="Georgia"/>
              </a:rPr>
              <a:t>crops </a:t>
            </a:r>
            <a:r>
              <a:rPr sz="2400" spc="15" dirty="0">
                <a:latin typeface="Georgia"/>
                <a:cs typeface="Georgia"/>
              </a:rPr>
              <a:t>was </a:t>
            </a:r>
            <a:r>
              <a:rPr sz="2400" spc="-25" dirty="0">
                <a:latin typeface="Georgia"/>
                <a:cs typeface="Georgia"/>
              </a:rPr>
              <a:t>responsible </a:t>
            </a:r>
            <a:r>
              <a:rPr sz="2400" spc="-20" dirty="0">
                <a:latin typeface="Georgia"/>
                <a:cs typeface="Georgia"/>
              </a:rPr>
              <a:t>for  </a:t>
            </a:r>
            <a:r>
              <a:rPr sz="2400" spc="-30" dirty="0">
                <a:latin typeface="Georgia"/>
                <a:cs typeface="Georgia"/>
              </a:rPr>
              <a:t>frequent </a:t>
            </a:r>
            <a:r>
              <a:rPr sz="2400" spc="-50" dirty="0">
                <a:latin typeface="Georgia"/>
                <a:cs typeface="Georgia"/>
              </a:rPr>
              <a:t>famines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75" dirty="0">
                <a:latin typeface="Georgia"/>
                <a:cs typeface="Georgia"/>
              </a:rPr>
              <a:t>India </a:t>
            </a:r>
            <a:r>
              <a:rPr sz="2400" spc="-45" dirty="0">
                <a:latin typeface="Georgia"/>
                <a:cs typeface="Georgia"/>
              </a:rPr>
              <a:t>during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40" dirty="0">
                <a:latin typeface="Georgia"/>
                <a:cs typeface="Georgia"/>
              </a:rPr>
              <a:t>British</a:t>
            </a:r>
            <a:r>
              <a:rPr sz="2400" spc="-90" dirty="0">
                <a:latin typeface="Georgia"/>
                <a:cs typeface="Georgia"/>
              </a:rPr>
              <a:t> </a:t>
            </a:r>
            <a:r>
              <a:rPr sz="2400" spc="-50" dirty="0">
                <a:latin typeface="Georgia"/>
                <a:cs typeface="Georgia"/>
              </a:rPr>
              <a:t>days.</a:t>
            </a:r>
            <a:endParaRPr sz="2400">
              <a:latin typeface="Georgia"/>
              <a:cs typeface="Georgia"/>
            </a:endParaRPr>
          </a:p>
          <a:p>
            <a:pPr marL="298450" marR="5080" indent="-285750" algn="just">
              <a:lnSpc>
                <a:spcPct val="100000"/>
              </a:lnSpc>
              <a:spcBef>
                <a:spcPts val="590"/>
              </a:spcBef>
              <a:buChar char="–"/>
              <a:tabLst>
                <a:tab pos="298450" algn="l"/>
              </a:tabLst>
            </a:pPr>
            <a:r>
              <a:rPr sz="2400" spc="-55" dirty="0">
                <a:latin typeface="Georgia"/>
                <a:cs typeface="Georgia"/>
              </a:rPr>
              <a:t>Growing </a:t>
            </a:r>
            <a:r>
              <a:rPr sz="2400" spc="-40" dirty="0">
                <a:latin typeface="Georgia"/>
                <a:cs typeface="Georgia"/>
              </a:rPr>
              <a:t>of cash </a:t>
            </a:r>
            <a:r>
              <a:rPr sz="2400" spc="-25" dirty="0">
                <a:latin typeface="Georgia"/>
                <a:cs typeface="Georgia"/>
              </a:rPr>
              <a:t>crops </a:t>
            </a:r>
            <a:r>
              <a:rPr sz="2400" spc="-35" dirty="0">
                <a:latin typeface="Georgia"/>
                <a:cs typeface="Georgia"/>
              </a:rPr>
              <a:t>instead </a:t>
            </a:r>
            <a:r>
              <a:rPr sz="2400" spc="-40" dirty="0">
                <a:latin typeface="Georgia"/>
                <a:cs typeface="Georgia"/>
              </a:rPr>
              <a:t>of food </a:t>
            </a:r>
            <a:r>
              <a:rPr sz="2400" spc="-20" dirty="0">
                <a:latin typeface="Georgia"/>
                <a:cs typeface="Georgia"/>
              </a:rPr>
              <a:t>crops </a:t>
            </a:r>
            <a:r>
              <a:rPr sz="2400" spc="-25" dirty="0">
                <a:latin typeface="Georgia"/>
                <a:cs typeface="Georgia"/>
              </a:rPr>
              <a:t>is </a:t>
            </a:r>
            <a:r>
              <a:rPr sz="2400" spc="-35" dirty="0">
                <a:latin typeface="Georgia"/>
                <a:cs typeface="Georgia"/>
              </a:rPr>
              <a:t>called  </a:t>
            </a:r>
            <a:r>
              <a:rPr sz="2400" spc="-50" dirty="0">
                <a:latin typeface="Georgia"/>
                <a:cs typeface="Georgia"/>
              </a:rPr>
              <a:t>Commercialisation </a:t>
            </a:r>
            <a:r>
              <a:rPr sz="2400" spc="-40" dirty="0">
                <a:latin typeface="Georgia"/>
                <a:cs typeface="Georgia"/>
              </a:rPr>
              <a:t>of</a:t>
            </a:r>
            <a:r>
              <a:rPr sz="2400" spc="-65" dirty="0">
                <a:latin typeface="Georgia"/>
                <a:cs typeface="Georgia"/>
              </a:rPr>
              <a:t> </a:t>
            </a:r>
            <a:r>
              <a:rPr sz="2400" spc="-50" dirty="0">
                <a:latin typeface="Georgia"/>
                <a:cs typeface="Georgia"/>
              </a:rPr>
              <a:t>Agriculture.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247650"/>
            <a:ext cx="492061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490" dirty="0"/>
              <a:t>INDUSTRIAL</a:t>
            </a:r>
            <a:r>
              <a:rPr spc="-204" dirty="0"/>
              <a:t> </a:t>
            </a:r>
            <a:r>
              <a:rPr spc="-490" dirty="0"/>
              <a:t>SECTOR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47040" y="1546859"/>
            <a:ext cx="8199755" cy="42303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44500" marR="57785" indent="-342900">
              <a:lnSpc>
                <a:spcPct val="100000"/>
              </a:lnSpc>
              <a:spcBef>
                <a:spcPts val="100"/>
              </a:spcBef>
              <a:tabLst>
                <a:tab pos="1493520" algn="l"/>
                <a:tab pos="2602865" algn="l"/>
                <a:tab pos="3338195" algn="l"/>
                <a:tab pos="4871085" algn="l"/>
                <a:tab pos="5224780" algn="l"/>
                <a:tab pos="6445250" algn="l"/>
              </a:tabLst>
            </a:pPr>
            <a:r>
              <a:rPr sz="4800" spc="-750" baseline="5208" dirty="0">
                <a:latin typeface="UnDotum"/>
                <a:cs typeface="UnDotum"/>
              </a:rPr>
              <a:t></a:t>
            </a:r>
            <a:r>
              <a:rPr sz="3200" spc="-125" dirty="0">
                <a:latin typeface="Georgia"/>
                <a:cs typeface="Georgia"/>
              </a:rPr>
              <a:t>In</a:t>
            </a:r>
            <a:r>
              <a:rPr sz="3200" spc="-140" dirty="0">
                <a:latin typeface="Georgia"/>
                <a:cs typeface="Georgia"/>
              </a:rPr>
              <a:t>d</a:t>
            </a:r>
            <a:r>
              <a:rPr sz="3200" spc="-60" dirty="0">
                <a:latin typeface="Georgia"/>
                <a:cs typeface="Georgia"/>
              </a:rPr>
              <a:t>i</a:t>
            </a:r>
            <a:r>
              <a:rPr sz="3200" spc="-50" dirty="0">
                <a:latin typeface="Georgia"/>
                <a:cs typeface="Georgia"/>
              </a:rPr>
              <a:t>a</a:t>
            </a:r>
            <a:r>
              <a:rPr sz="3200" dirty="0">
                <a:latin typeface="Georgia"/>
                <a:cs typeface="Georgia"/>
              </a:rPr>
              <a:t>	</a:t>
            </a:r>
            <a:r>
              <a:rPr sz="3200" spc="-40" dirty="0">
                <a:latin typeface="Georgia"/>
                <a:cs typeface="Georgia"/>
              </a:rPr>
              <a:t>c</a:t>
            </a:r>
            <a:r>
              <a:rPr sz="3200" spc="-65" dirty="0">
                <a:latin typeface="Georgia"/>
                <a:cs typeface="Georgia"/>
              </a:rPr>
              <a:t>ou</a:t>
            </a:r>
            <a:r>
              <a:rPr sz="3200" spc="-40" dirty="0">
                <a:latin typeface="Georgia"/>
                <a:cs typeface="Georgia"/>
              </a:rPr>
              <a:t>l</a:t>
            </a:r>
            <a:r>
              <a:rPr sz="3200" spc="-65" dirty="0">
                <a:latin typeface="Georgia"/>
                <a:cs typeface="Georgia"/>
              </a:rPr>
              <a:t>d</a:t>
            </a:r>
            <a:r>
              <a:rPr sz="3200" dirty="0">
                <a:latin typeface="Georgia"/>
                <a:cs typeface="Georgia"/>
              </a:rPr>
              <a:t>	</a:t>
            </a:r>
            <a:r>
              <a:rPr sz="3200" spc="-65" dirty="0">
                <a:latin typeface="Georgia"/>
                <a:cs typeface="Georgia"/>
              </a:rPr>
              <a:t>no</a:t>
            </a:r>
            <a:r>
              <a:rPr sz="3200" spc="-40" dirty="0">
                <a:latin typeface="Georgia"/>
                <a:cs typeface="Georgia"/>
              </a:rPr>
              <a:t>t</a:t>
            </a:r>
            <a:r>
              <a:rPr sz="3200" dirty="0">
                <a:latin typeface="Georgia"/>
                <a:cs typeface="Georgia"/>
              </a:rPr>
              <a:t>	</a:t>
            </a:r>
            <a:r>
              <a:rPr sz="3200" spc="-65" dirty="0">
                <a:latin typeface="Georgia"/>
                <a:cs typeface="Georgia"/>
              </a:rPr>
              <a:t>d</a:t>
            </a:r>
            <a:r>
              <a:rPr sz="3200" spc="10" dirty="0">
                <a:latin typeface="Georgia"/>
                <a:cs typeface="Georgia"/>
              </a:rPr>
              <a:t>e</a:t>
            </a:r>
            <a:r>
              <a:rPr sz="3200" spc="15" dirty="0">
                <a:latin typeface="Georgia"/>
                <a:cs typeface="Georgia"/>
              </a:rPr>
              <a:t>v</a:t>
            </a:r>
            <a:r>
              <a:rPr sz="3200" spc="-30" dirty="0">
                <a:latin typeface="Georgia"/>
                <a:cs typeface="Georgia"/>
              </a:rPr>
              <a:t>e</a:t>
            </a:r>
            <a:r>
              <a:rPr sz="3200" spc="-25" dirty="0">
                <a:latin typeface="Georgia"/>
                <a:cs typeface="Georgia"/>
              </a:rPr>
              <a:t>l</a:t>
            </a:r>
            <a:r>
              <a:rPr sz="3200" spc="-45" dirty="0">
                <a:latin typeface="Georgia"/>
                <a:cs typeface="Georgia"/>
              </a:rPr>
              <a:t>o</a:t>
            </a:r>
            <a:r>
              <a:rPr sz="3200" spc="-40" dirty="0">
                <a:latin typeface="Georgia"/>
                <a:cs typeface="Georgia"/>
              </a:rPr>
              <a:t>p</a:t>
            </a:r>
            <a:r>
              <a:rPr sz="3200" dirty="0">
                <a:latin typeface="Georgia"/>
                <a:cs typeface="Georgia"/>
              </a:rPr>
              <a:t>	</a:t>
            </a:r>
            <a:r>
              <a:rPr sz="3200" spc="-50" dirty="0">
                <a:latin typeface="Georgia"/>
                <a:cs typeface="Georgia"/>
              </a:rPr>
              <a:t>a</a:t>
            </a:r>
            <a:r>
              <a:rPr sz="3200" dirty="0">
                <a:latin typeface="Georgia"/>
                <a:cs typeface="Georgia"/>
              </a:rPr>
              <a:t>	</a:t>
            </a:r>
            <a:r>
              <a:rPr sz="3200" spc="-10" dirty="0">
                <a:latin typeface="Georgia"/>
                <a:cs typeface="Georgia"/>
              </a:rPr>
              <a:t>s</a:t>
            </a:r>
            <a:r>
              <a:rPr sz="3200" spc="-55" dirty="0">
                <a:latin typeface="Georgia"/>
                <a:cs typeface="Georgia"/>
              </a:rPr>
              <a:t>o</a:t>
            </a:r>
            <a:r>
              <a:rPr sz="3200" spc="-65" dirty="0">
                <a:latin typeface="Georgia"/>
                <a:cs typeface="Georgia"/>
              </a:rPr>
              <a:t>u</a:t>
            </a:r>
            <a:r>
              <a:rPr sz="3200" spc="-90" dirty="0">
                <a:latin typeface="Georgia"/>
                <a:cs typeface="Georgia"/>
              </a:rPr>
              <a:t>n</a:t>
            </a:r>
            <a:r>
              <a:rPr sz="3200" spc="-85" dirty="0">
                <a:latin typeface="Georgia"/>
                <a:cs typeface="Georgia"/>
              </a:rPr>
              <a:t>d</a:t>
            </a:r>
            <a:r>
              <a:rPr sz="3200" dirty="0">
                <a:latin typeface="Georgia"/>
                <a:cs typeface="Georgia"/>
              </a:rPr>
              <a:t>	</a:t>
            </a:r>
            <a:r>
              <a:rPr sz="3200" spc="-75" dirty="0">
                <a:latin typeface="Georgia"/>
                <a:cs typeface="Georgia"/>
              </a:rPr>
              <a:t>in</a:t>
            </a:r>
            <a:r>
              <a:rPr sz="3200" spc="-85" dirty="0">
                <a:latin typeface="Georgia"/>
                <a:cs typeface="Georgia"/>
              </a:rPr>
              <a:t>du</a:t>
            </a:r>
            <a:r>
              <a:rPr sz="3200" spc="-10" dirty="0">
                <a:latin typeface="Georgia"/>
                <a:cs typeface="Georgia"/>
              </a:rPr>
              <a:t>s</a:t>
            </a:r>
            <a:r>
              <a:rPr sz="3200" spc="-30" dirty="0">
                <a:latin typeface="Georgia"/>
                <a:cs typeface="Georgia"/>
              </a:rPr>
              <a:t>t</a:t>
            </a:r>
            <a:r>
              <a:rPr sz="3200" spc="5" dirty="0">
                <a:latin typeface="Georgia"/>
                <a:cs typeface="Georgia"/>
              </a:rPr>
              <a:t>r</a:t>
            </a:r>
            <a:r>
              <a:rPr sz="3200" spc="-45" dirty="0">
                <a:latin typeface="Georgia"/>
                <a:cs typeface="Georgia"/>
              </a:rPr>
              <a:t>i</a:t>
            </a:r>
            <a:r>
              <a:rPr sz="3200" spc="-75" dirty="0">
                <a:latin typeface="Georgia"/>
                <a:cs typeface="Georgia"/>
              </a:rPr>
              <a:t>a</a:t>
            </a:r>
            <a:r>
              <a:rPr sz="3200" spc="-45" dirty="0">
                <a:latin typeface="Georgia"/>
                <a:cs typeface="Georgia"/>
              </a:rPr>
              <a:t>l  </a:t>
            </a:r>
            <a:r>
              <a:rPr sz="3200" spc="-25" dirty="0">
                <a:latin typeface="Georgia"/>
                <a:cs typeface="Georgia"/>
              </a:rPr>
              <a:t>base </a:t>
            </a:r>
            <a:r>
              <a:rPr sz="3200" spc="-50" dirty="0">
                <a:latin typeface="Georgia"/>
                <a:cs typeface="Georgia"/>
              </a:rPr>
              <a:t>under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80" dirty="0">
                <a:latin typeface="Georgia"/>
                <a:cs typeface="Georgia"/>
              </a:rPr>
              <a:t>Colonial</a:t>
            </a:r>
            <a:r>
              <a:rPr sz="3200" spc="-185" dirty="0">
                <a:latin typeface="Georgia"/>
                <a:cs typeface="Georgia"/>
              </a:rPr>
              <a:t> </a:t>
            </a:r>
            <a:r>
              <a:rPr sz="3200" spc="-125" dirty="0">
                <a:latin typeface="Georgia"/>
                <a:cs typeface="Georgia"/>
              </a:rPr>
              <a:t>Rule.</a:t>
            </a:r>
            <a:endParaRPr sz="3200">
              <a:latin typeface="Georgia"/>
              <a:cs typeface="Georgia"/>
            </a:endParaRPr>
          </a:p>
          <a:p>
            <a:pPr marL="444500" marR="57150" indent="-342900">
              <a:lnSpc>
                <a:spcPct val="100000"/>
              </a:lnSpc>
              <a:spcBef>
                <a:spcPts val="800"/>
              </a:spcBef>
            </a:pPr>
            <a:r>
              <a:rPr sz="4800" spc="-247" baseline="5208" dirty="0">
                <a:latin typeface="UnDotum"/>
                <a:cs typeface="UnDotum"/>
              </a:rPr>
              <a:t></a:t>
            </a:r>
            <a:r>
              <a:rPr sz="3200" spc="-165" dirty="0">
                <a:latin typeface="Georgia"/>
                <a:cs typeface="Georgia"/>
              </a:rPr>
              <a:t>Even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35" dirty="0">
                <a:latin typeface="Georgia"/>
                <a:cs typeface="Georgia"/>
              </a:rPr>
              <a:t>country’s </a:t>
            </a:r>
            <a:r>
              <a:rPr sz="3200" spc="-5" dirty="0">
                <a:latin typeface="Georgia"/>
                <a:cs typeface="Georgia"/>
              </a:rPr>
              <a:t>world </a:t>
            </a:r>
            <a:r>
              <a:rPr sz="3200" spc="-70" dirty="0">
                <a:latin typeface="Georgia"/>
                <a:cs typeface="Georgia"/>
              </a:rPr>
              <a:t>famous </a:t>
            </a:r>
            <a:r>
              <a:rPr sz="3200" spc="-60" dirty="0">
                <a:latin typeface="Georgia"/>
                <a:cs typeface="Georgia"/>
              </a:rPr>
              <a:t>handicraft  </a:t>
            </a:r>
            <a:r>
              <a:rPr sz="3200" spc="-40" dirty="0">
                <a:latin typeface="Georgia"/>
                <a:cs typeface="Georgia"/>
              </a:rPr>
              <a:t>industries</a:t>
            </a:r>
            <a:r>
              <a:rPr sz="3200" spc="-70" dirty="0">
                <a:latin typeface="Georgia"/>
                <a:cs typeface="Georgia"/>
              </a:rPr>
              <a:t> </a:t>
            </a:r>
            <a:r>
              <a:rPr sz="3200" spc="-65" dirty="0">
                <a:latin typeface="Georgia"/>
                <a:cs typeface="Georgia"/>
              </a:rPr>
              <a:t>declined.</a:t>
            </a:r>
            <a:endParaRPr sz="3200">
              <a:latin typeface="Georgia"/>
              <a:cs typeface="Georgia"/>
            </a:endParaRPr>
          </a:p>
          <a:p>
            <a:pPr marL="444500" marR="58419" indent="-342900">
              <a:lnSpc>
                <a:spcPct val="100000"/>
              </a:lnSpc>
              <a:spcBef>
                <a:spcPts val="790"/>
              </a:spcBef>
            </a:pPr>
            <a:r>
              <a:rPr sz="4800" spc="-405" baseline="5208" dirty="0">
                <a:latin typeface="UnDotum"/>
                <a:cs typeface="UnDotum"/>
              </a:rPr>
              <a:t></a:t>
            </a:r>
            <a:r>
              <a:rPr sz="3200" spc="-270" dirty="0">
                <a:latin typeface="Georgia"/>
                <a:cs typeface="Georgia"/>
              </a:rPr>
              <a:t>No </a:t>
            </a:r>
            <a:r>
              <a:rPr sz="3200" spc="-60" dirty="0">
                <a:latin typeface="Georgia"/>
                <a:cs typeface="Georgia"/>
              </a:rPr>
              <a:t>commercial modern </a:t>
            </a:r>
            <a:r>
              <a:rPr sz="3200" spc="-55" dirty="0">
                <a:latin typeface="Georgia"/>
                <a:cs typeface="Georgia"/>
              </a:rPr>
              <a:t>industrial </a:t>
            </a:r>
            <a:r>
              <a:rPr sz="3200" spc="-25" dirty="0">
                <a:latin typeface="Georgia"/>
                <a:cs typeface="Georgia"/>
              </a:rPr>
              <a:t>base </a:t>
            </a:r>
            <a:r>
              <a:rPr sz="3200" spc="15" dirty="0">
                <a:latin typeface="Georgia"/>
                <a:cs typeface="Georgia"/>
              </a:rPr>
              <a:t>was  </a:t>
            </a:r>
            <a:r>
              <a:rPr sz="3200" spc="-20" dirty="0">
                <a:latin typeface="Georgia"/>
                <a:cs typeface="Georgia"/>
              </a:rPr>
              <a:t>allowed </a:t>
            </a:r>
            <a:r>
              <a:rPr sz="3200" spc="-30" dirty="0">
                <a:latin typeface="Georgia"/>
                <a:cs typeface="Georgia"/>
              </a:rPr>
              <a:t>to </a:t>
            </a:r>
            <a:r>
              <a:rPr sz="3200" spc="-60" dirty="0">
                <a:latin typeface="Georgia"/>
                <a:cs typeface="Georgia"/>
              </a:rPr>
              <a:t>come</a:t>
            </a:r>
            <a:r>
              <a:rPr sz="3200" spc="-165" dirty="0">
                <a:latin typeface="Georgia"/>
                <a:cs typeface="Georgia"/>
              </a:rPr>
              <a:t> </a:t>
            </a:r>
            <a:r>
              <a:rPr sz="3200" spc="-110" dirty="0">
                <a:latin typeface="Georgia"/>
                <a:cs typeface="Georgia"/>
              </a:rPr>
              <a:t>up.</a:t>
            </a:r>
            <a:endParaRPr sz="3200">
              <a:latin typeface="Georgia"/>
              <a:cs typeface="Georgia"/>
            </a:endParaRPr>
          </a:p>
          <a:p>
            <a:pPr marL="444500" marR="55880" indent="-342900">
              <a:lnSpc>
                <a:spcPct val="100000"/>
              </a:lnSpc>
              <a:spcBef>
                <a:spcPts val="800"/>
              </a:spcBef>
              <a:tabLst>
                <a:tab pos="1851025" algn="l"/>
                <a:tab pos="3121660" algn="l"/>
                <a:tab pos="3580129" algn="l"/>
                <a:tab pos="5506085" algn="l"/>
              </a:tabLst>
            </a:pPr>
            <a:r>
              <a:rPr sz="4800" spc="-750" baseline="5208" dirty="0">
                <a:latin typeface="UnDotum"/>
                <a:cs typeface="UnDotum"/>
              </a:rPr>
              <a:t></a:t>
            </a:r>
            <a:r>
              <a:rPr sz="3200" spc="-95" dirty="0">
                <a:latin typeface="Georgia"/>
                <a:cs typeface="Georgia"/>
              </a:rPr>
              <a:t>T</a:t>
            </a:r>
            <a:r>
              <a:rPr sz="3200" spc="-100" dirty="0">
                <a:latin typeface="Georgia"/>
                <a:cs typeface="Georgia"/>
              </a:rPr>
              <a:t>h</a:t>
            </a:r>
            <a:r>
              <a:rPr sz="3200" spc="-30" dirty="0">
                <a:latin typeface="Georgia"/>
                <a:cs typeface="Georgia"/>
              </a:rPr>
              <a:t>i</a:t>
            </a:r>
            <a:r>
              <a:rPr sz="3200" spc="-35" dirty="0">
                <a:latin typeface="Georgia"/>
                <a:cs typeface="Georgia"/>
              </a:rPr>
              <a:t>s</a:t>
            </a:r>
            <a:r>
              <a:rPr sz="3200" dirty="0">
                <a:latin typeface="Georgia"/>
                <a:cs typeface="Georgia"/>
              </a:rPr>
              <a:t>	</a:t>
            </a:r>
            <a:r>
              <a:rPr sz="3200" spc="-10" dirty="0">
                <a:latin typeface="Georgia"/>
                <a:cs typeface="Georgia"/>
              </a:rPr>
              <a:t>s</a:t>
            </a:r>
            <a:r>
              <a:rPr sz="3200" spc="-20" dirty="0">
                <a:latin typeface="Georgia"/>
                <a:cs typeface="Georgia"/>
              </a:rPr>
              <a:t>e</a:t>
            </a:r>
            <a:r>
              <a:rPr sz="3200" spc="-10" dirty="0">
                <a:latin typeface="Georgia"/>
                <a:cs typeface="Georgia"/>
              </a:rPr>
              <a:t>c</a:t>
            </a:r>
            <a:r>
              <a:rPr sz="3200" spc="-30" dirty="0">
                <a:latin typeface="Georgia"/>
                <a:cs typeface="Georgia"/>
              </a:rPr>
              <a:t>t</a:t>
            </a:r>
            <a:r>
              <a:rPr sz="3200" spc="-15" dirty="0">
                <a:latin typeface="Georgia"/>
                <a:cs typeface="Georgia"/>
              </a:rPr>
              <a:t>o</a:t>
            </a:r>
            <a:r>
              <a:rPr sz="3200" spc="-10" dirty="0">
                <a:latin typeface="Georgia"/>
                <a:cs typeface="Georgia"/>
              </a:rPr>
              <a:t>r</a:t>
            </a:r>
            <a:r>
              <a:rPr sz="3200" dirty="0">
                <a:latin typeface="Georgia"/>
                <a:cs typeface="Georgia"/>
              </a:rPr>
              <a:t>		</a:t>
            </a:r>
            <a:r>
              <a:rPr sz="3200" spc="-55" dirty="0">
                <a:latin typeface="Georgia"/>
                <a:cs typeface="Georgia"/>
              </a:rPr>
              <a:t>ne</a:t>
            </a:r>
            <a:r>
              <a:rPr sz="3200" spc="15" dirty="0">
                <a:latin typeface="Georgia"/>
                <a:cs typeface="Georgia"/>
              </a:rPr>
              <a:t>e</a:t>
            </a:r>
            <a:r>
              <a:rPr sz="3200" spc="-75" dirty="0">
                <a:latin typeface="Georgia"/>
                <a:cs typeface="Georgia"/>
              </a:rPr>
              <a:t>d</a:t>
            </a:r>
            <a:r>
              <a:rPr sz="3200" spc="-30" dirty="0">
                <a:latin typeface="Georgia"/>
                <a:cs typeface="Georgia"/>
              </a:rPr>
              <a:t>ed</a:t>
            </a:r>
            <a:r>
              <a:rPr sz="3200" dirty="0">
                <a:latin typeface="Georgia"/>
                <a:cs typeface="Georgia"/>
              </a:rPr>
              <a:t>	</a:t>
            </a:r>
            <a:r>
              <a:rPr sz="3200" spc="-160" dirty="0">
                <a:latin typeface="Georgia"/>
                <a:cs typeface="Georgia"/>
              </a:rPr>
              <a:t>m</a:t>
            </a:r>
            <a:r>
              <a:rPr sz="3200" spc="-50" dirty="0">
                <a:latin typeface="Georgia"/>
                <a:cs typeface="Georgia"/>
              </a:rPr>
              <a:t>o</a:t>
            </a:r>
            <a:r>
              <a:rPr sz="3200" spc="-60" dirty="0">
                <a:latin typeface="Georgia"/>
                <a:cs typeface="Georgia"/>
              </a:rPr>
              <a:t>d</a:t>
            </a:r>
            <a:r>
              <a:rPr sz="3200" spc="15" dirty="0">
                <a:latin typeface="Georgia"/>
                <a:cs typeface="Georgia"/>
              </a:rPr>
              <a:t>e</a:t>
            </a:r>
            <a:r>
              <a:rPr sz="3200" spc="-5" dirty="0">
                <a:latin typeface="Georgia"/>
                <a:cs typeface="Georgia"/>
              </a:rPr>
              <a:t>r</a:t>
            </a:r>
            <a:r>
              <a:rPr sz="3200" spc="-60" dirty="0">
                <a:latin typeface="Georgia"/>
                <a:cs typeface="Georgia"/>
              </a:rPr>
              <a:t>ni</a:t>
            </a:r>
            <a:r>
              <a:rPr sz="3200" spc="-55" dirty="0">
                <a:latin typeface="Georgia"/>
                <a:cs typeface="Georgia"/>
              </a:rPr>
              <a:t>sa</a:t>
            </a:r>
            <a:r>
              <a:rPr sz="3200" spc="-30" dirty="0">
                <a:latin typeface="Georgia"/>
                <a:cs typeface="Georgia"/>
              </a:rPr>
              <a:t>t</a:t>
            </a:r>
            <a:r>
              <a:rPr sz="3200" spc="-95" dirty="0">
                <a:latin typeface="Georgia"/>
                <a:cs typeface="Georgia"/>
              </a:rPr>
              <a:t>ion,  </a:t>
            </a:r>
            <a:r>
              <a:rPr sz="3200" spc="-40" dirty="0">
                <a:latin typeface="Georgia"/>
                <a:cs typeface="Georgia"/>
              </a:rPr>
              <a:t>diversification	</a:t>
            </a:r>
            <a:r>
              <a:rPr sz="3200" spc="-80" dirty="0">
                <a:latin typeface="Georgia"/>
                <a:cs typeface="Georgia"/>
              </a:rPr>
              <a:t>and </a:t>
            </a:r>
            <a:r>
              <a:rPr sz="3200" spc="-35" dirty="0">
                <a:latin typeface="Georgia"/>
                <a:cs typeface="Georgia"/>
              </a:rPr>
              <a:t>increased</a:t>
            </a:r>
            <a:r>
              <a:rPr sz="3200" spc="-70" dirty="0">
                <a:latin typeface="Georgia"/>
                <a:cs typeface="Georgia"/>
              </a:rPr>
              <a:t> </a:t>
            </a:r>
            <a:r>
              <a:rPr sz="3200" spc="-65" dirty="0">
                <a:latin typeface="Georgia"/>
                <a:cs typeface="Georgia"/>
              </a:rPr>
              <a:t>investment.</a:t>
            </a:r>
            <a:endParaRPr sz="32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9119" y="242570"/>
            <a:ext cx="8065134" cy="58305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872490" algn="just">
              <a:lnSpc>
                <a:spcPct val="118600"/>
              </a:lnSpc>
              <a:spcBef>
                <a:spcPts val="95"/>
              </a:spcBef>
            </a:pPr>
            <a:r>
              <a:rPr sz="2200" spc="-45" dirty="0">
                <a:latin typeface="Georgia"/>
                <a:cs typeface="Georgia"/>
              </a:rPr>
              <a:t>The </a:t>
            </a:r>
            <a:r>
              <a:rPr sz="2200" spc="-30" dirty="0">
                <a:latin typeface="Georgia"/>
                <a:cs typeface="Georgia"/>
              </a:rPr>
              <a:t>primary motive </a:t>
            </a:r>
            <a:r>
              <a:rPr sz="2200" spc="-45" dirty="0">
                <a:latin typeface="Georgia"/>
                <a:cs typeface="Georgia"/>
              </a:rPr>
              <a:t>behind </a:t>
            </a:r>
            <a:r>
              <a:rPr sz="2200" spc="-40" dirty="0">
                <a:latin typeface="Georgia"/>
                <a:cs typeface="Georgia"/>
              </a:rPr>
              <a:t>this </a:t>
            </a:r>
            <a:r>
              <a:rPr sz="2200" spc="-25" dirty="0">
                <a:latin typeface="Georgia"/>
                <a:cs typeface="Georgia"/>
              </a:rPr>
              <a:t>policy </a:t>
            </a:r>
            <a:r>
              <a:rPr sz="2200" spc="-40" dirty="0">
                <a:latin typeface="Georgia"/>
                <a:cs typeface="Georgia"/>
              </a:rPr>
              <a:t>of </a:t>
            </a:r>
            <a:r>
              <a:rPr sz="2200" spc="-35" dirty="0">
                <a:latin typeface="Georgia"/>
                <a:cs typeface="Georgia"/>
              </a:rPr>
              <a:t>deindustrialization  </a:t>
            </a:r>
            <a:r>
              <a:rPr sz="2200" spc="-20" dirty="0">
                <a:latin typeface="Georgia"/>
                <a:cs typeface="Georgia"/>
              </a:rPr>
              <a:t>was:</a:t>
            </a:r>
            <a:endParaRPr sz="2200">
              <a:latin typeface="Georgia"/>
              <a:cs typeface="Georgia"/>
            </a:endParaRPr>
          </a:p>
          <a:p>
            <a:pPr marL="755015" marR="5715" indent="-285750" algn="just">
              <a:lnSpc>
                <a:spcPts val="2580"/>
              </a:lnSpc>
              <a:spcBef>
                <a:spcPts val="630"/>
              </a:spcBef>
              <a:buChar char="–"/>
              <a:tabLst>
                <a:tab pos="755650" algn="l"/>
              </a:tabLst>
            </a:pPr>
            <a:r>
              <a:rPr sz="2200" spc="-50" dirty="0">
                <a:latin typeface="Georgia"/>
                <a:cs typeface="Georgia"/>
              </a:rPr>
              <a:t>To </a:t>
            </a:r>
            <a:r>
              <a:rPr sz="2200" spc="-20" dirty="0">
                <a:latin typeface="Georgia"/>
                <a:cs typeface="Georgia"/>
              </a:rPr>
              <a:t>reduce </a:t>
            </a:r>
            <a:r>
              <a:rPr sz="2200" spc="-75" dirty="0">
                <a:latin typeface="Georgia"/>
                <a:cs typeface="Georgia"/>
              </a:rPr>
              <a:t>India </a:t>
            </a:r>
            <a:r>
              <a:rPr sz="2200" spc="-20" dirty="0">
                <a:latin typeface="Georgia"/>
                <a:cs typeface="Georgia"/>
              </a:rPr>
              <a:t>to </a:t>
            </a:r>
            <a:r>
              <a:rPr sz="2200" spc="-30" dirty="0">
                <a:latin typeface="Georgia"/>
                <a:cs typeface="Georgia"/>
              </a:rPr>
              <a:t>the status </a:t>
            </a:r>
            <a:r>
              <a:rPr sz="2200" spc="-35" dirty="0">
                <a:latin typeface="Georgia"/>
                <a:cs typeface="Georgia"/>
              </a:rPr>
              <a:t>of </a:t>
            </a:r>
            <a:r>
              <a:rPr sz="2200" spc="-25" dirty="0">
                <a:latin typeface="Georgia"/>
                <a:cs typeface="Georgia"/>
              </a:rPr>
              <a:t>mere </a:t>
            </a:r>
            <a:r>
              <a:rPr sz="2200" spc="-15" dirty="0">
                <a:latin typeface="Georgia"/>
                <a:cs typeface="Georgia"/>
              </a:rPr>
              <a:t>exporter </a:t>
            </a:r>
            <a:r>
              <a:rPr sz="2200" spc="-35" dirty="0">
                <a:latin typeface="Georgia"/>
                <a:cs typeface="Georgia"/>
              </a:rPr>
              <a:t>of </a:t>
            </a:r>
            <a:r>
              <a:rPr sz="2200" spc="-45" dirty="0">
                <a:latin typeface="Georgia"/>
                <a:cs typeface="Georgia"/>
              </a:rPr>
              <a:t>important  </a:t>
            </a:r>
            <a:r>
              <a:rPr sz="2200" spc="10" dirty="0">
                <a:latin typeface="Georgia"/>
                <a:cs typeface="Georgia"/>
              </a:rPr>
              <a:t>raw </a:t>
            </a:r>
            <a:r>
              <a:rPr sz="2200" spc="-35" dirty="0">
                <a:latin typeface="Georgia"/>
                <a:cs typeface="Georgia"/>
              </a:rPr>
              <a:t>materials </a:t>
            </a:r>
            <a:r>
              <a:rPr sz="2200" spc="-25" dirty="0">
                <a:latin typeface="Georgia"/>
                <a:cs typeface="Georgia"/>
              </a:rPr>
              <a:t>for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55" dirty="0">
                <a:latin typeface="Georgia"/>
                <a:cs typeface="Georgia"/>
              </a:rPr>
              <a:t>upcoming </a:t>
            </a:r>
            <a:r>
              <a:rPr sz="2200" spc="-60" dirty="0">
                <a:latin typeface="Georgia"/>
                <a:cs typeface="Georgia"/>
              </a:rPr>
              <a:t>modem </a:t>
            </a:r>
            <a:r>
              <a:rPr sz="2200" spc="-30" dirty="0">
                <a:latin typeface="Georgia"/>
                <a:cs typeface="Georgia"/>
              </a:rPr>
              <a:t>industries </a:t>
            </a:r>
            <a:r>
              <a:rPr sz="2200" spc="-55" dirty="0">
                <a:latin typeface="Georgia"/>
                <a:cs typeface="Georgia"/>
              </a:rPr>
              <a:t>in</a:t>
            </a:r>
            <a:r>
              <a:rPr sz="2200" spc="-220" dirty="0">
                <a:latin typeface="Georgia"/>
                <a:cs typeface="Georgia"/>
              </a:rPr>
              <a:t> </a:t>
            </a:r>
            <a:r>
              <a:rPr sz="2200" spc="-60" dirty="0">
                <a:latin typeface="Georgia"/>
                <a:cs typeface="Georgia"/>
              </a:rPr>
              <a:t>Britain.</a:t>
            </a:r>
            <a:endParaRPr sz="2200">
              <a:latin typeface="Georgia"/>
              <a:cs typeface="Georgia"/>
            </a:endParaRPr>
          </a:p>
          <a:p>
            <a:pPr marL="755015" marR="6350" indent="-285750" algn="just">
              <a:lnSpc>
                <a:spcPts val="2580"/>
              </a:lnSpc>
              <a:spcBef>
                <a:spcPts val="560"/>
              </a:spcBef>
              <a:buChar char="–"/>
              <a:tabLst>
                <a:tab pos="755650" algn="l"/>
              </a:tabLst>
            </a:pPr>
            <a:r>
              <a:rPr sz="2200" spc="-50" dirty="0">
                <a:latin typeface="Georgia"/>
                <a:cs typeface="Georgia"/>
              </a:rPr>
              <a:t>To </a:t>
            </a:r>
            <a:r>
              <a:rPr sz="2200" spc="-35" dirty="0">
                <a:latin typeface="Georgia"/>
                <a:cs typeface="Georgia"/>
              </a:rPr>
              <a:t>turn </a:t>
            </a:r>
            <a:r>
              <a:rPr sz="2200" spc="-70" dirty="0">
                <a:latin typeface="Georgia"/>
                <a:cs typeface="Georgia"/>
              </a:rPr>
              <a:t>India </a:t>
            </a:r>
            <a:r>
              <a:rPr sz="2200" spc="-40" dirty="0">
                <a:latin typeface="Georgia"/>
                <a:cs typeface="Georgia"/>
              </a:rPr>
              <a:t>into </a:t>
            </a:r>
            <a:r>
              <a:rPr sz="2200" spc="-35" dirty="0">
                <a:latin typeface="Georgia"/>
                <a:cs typeface="Georgia"/>
              </a:rPr>
              <a:t>a market </a:t>
            </a:r>
            <a:r>
              <a:rPr sz="2200" spc="-30" dirty="0">
                <a:latin typeface="Georgia"/>
                <a:cs typeface="Georgia"/>
              </a:rPr>
              <a:t>for the </a:t>
            </a:r>
            <a:r>
              <a:rPr sz="2200" spc="-45" dirty="0">
                <a:latin typeface="Georgia"/>
                <a:cs typeface="Georgia"/>
              </a:rPr>
              <a:t>finished </a:t>
            </a:r>
            <a:r>
              <a:rPr sz="2200" spc="-30" dirty="0">
                <a:latin typeface="Georgia"/>
                <a:cs typeface="Georgia"/>
              </a:rPr>
              <a:t>products  </a:t>
            </a:r>
            <a:r>
              <a:rPr sz="2200" spc="-45" dirty="0">
                <a:latin typeface="Georgia"/>
                <a:cs typeface="Georgia"/>
              </a:rPr>
              <a:t>manufactured </a:t>
            </a:r>
            <a:r>
              <a:rPr sz="2200" spc="-10" dirty="0">
                <a:latin typeface="Georgia"/>
                <a:cs typeface="Georgia"/>
              </a:rPr>
              <a:t>by </a:t>
            </a:r>
            <a:r>
              <a:rPr sz="2200" spc="-30" dirty="0">
                <a:latin typeface="Georgia"/>
                <a:cs typeface="Georgia"/>
              </a:rPr>
              <a:t>industries </a:t>
            </a:r>
            <a:r>
              <a:rPr sz="2200" spc="-60" dirty="0">
                <a:latin typeface="Georgia"/>
                <a:cs typeface="Georgia"/>
              </a:rPr>
              <a:t>in</a:t>
            </a:r>
            <a:r>
              <a:rPr sz="2200" spc="-135" dirty="0">
                <a:latin typeface="Georgia"/>
                <a:cs typeface="Georgia"/>
              </a:rPr>
              <a:t> </a:t>
            </a:r>
            <a:r>
              <a:rPr sz="2200" spc="-60" dirty="0">
                <a:latin typeface="Georgia"/>
                <a:cs typeface="Georgia"/>
              </a:rPr>
              <a:t>Britain.</a:t>
            </a:r>
            <a:endParaRPr sz="2200">
              <a:latin typeface="Georgia"/>
              <a:cs typeface="Georgia"/>
            </a:endParaRPr>
          </a:p>
          <a:p>
            <a:pPr marL="755015" marR="5715" indent="-285750" algn="just">
              <a:lnSpc>
                <a:spcPct val="97900"/>
              </a:lnSpc>
              <a:spcBef>
                <a:spcPts val="470"/>
              </a:spcBef>
              <a:buChar char="–"/>
              <a:tabLst>
                <a:tab pos="755650" algn="l"/>
              </a:tabLst>
            </a:pPr>
            <a:r>
              <a:rPr sz="2200" spc="-45" dirty="0">
                <a:latin typeface="Georgia"/>
                <a:cs typeface="Georgia"/>
              </a:rPr>
              <a:t>The </a:t>
            </a:r>
            <a:r>
              <a:rPr sz="2200" spc="-15" dirty="0">
                <a:latin typeface="Georgia"/>
                <a:cs typeface="Georgia"/>
              </a:rPr>
              <a:t>rate </a:t>
            </a:r>
            <a:r>
              <a:rPr sz="2200" spc="-35" dirty="0">
                <a:latin typeface="Georgia"/>
                <a:cs typeface="Georgia"/>
              </a:rPr>
              <a:t>of </a:t>
            </a:r>
            <a:r>
              <a:rPr sz="2200" spc="-15" dirty="0">
                <a:latin typeface="Georgia"/>
                <a:cs typeface="Georgia"/>
              </a:rPr>
              <a:t>growth </a:t>
            </a:r>
            <a:r>
              <a:rPr sz="2200" spc="-35" dirty="0">
                <a:latin typeface="Georgia"/>
                <a:cs typeface="Georgia"/>
              </a:rPr>
              <a:t>of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40" dirty="0">
                <a:latin typeface="Georgia"/>
                <a:cs typeface="Georgia"/>
              </a:rPr>
              <a:t>industrial </a:t>
            </a:r>
            <a:r>
              <a:rPr sz="2200" spc="-15" dirty="0">
                <a:latin typeface="Georgia"/>
                <a:cs typeface="Georgia"/>
              </a:rPr>
              <a:t>sector </a:t>
            </a:r>
            <a:r>
              <a:rPr sz="2200" spc="10" dirty="0">
                <a:latin typeface="Georgia"/>
                <a:cs typeface="Georgia"/>
              </a:rPr>
              <a:t>was </a:t>
            </a:r>
            <a:r>
              <a:rPr sz="2200" spc="5" dirty="0">
                <a:latin typeface="Georgia"/>
                <a:cs typeface="Georgia"/>
              </a:rPr>
              <a:t>low </a:t>
            </a:r>
            <a:r>
              <a:rPr sz="2200" spc="-25" dirty="0">
                <a:latin typeface="Georgia"/>
                <a:cs typeface="Georgia"/>
              </a:rPr>
              <a:t>as </a:t>
            </a:r>
            <a:r>
              <a:rPr sz="2200" spc="-55" dirty="0">
                <a:latin typeface="Georgia"/>
                <a:cs typeface="Georgia"/>
              </a:rPr>
              <a:t>no </a:t>
            </a:r>
            <a:r>
              <a:rPr sz="2200" spc="-35" dirty="0">
                <a:latin typeface="Georgia"/>
                <a:cs typeface="Georgia"/>
              </a:rPr>
              <a:t>help  </a:t>
            </a:r>
            <a:r>
              <a:rPr sz="2200" spc="10" dirty="0">
                <a:latin typeface="Georgia"/>
                <a:cs typeface="Georgia"/>
              </a:rPr>
              <a:t>was </a:t>
            </a:r>
            <a:r>
              <a:rPr sz="2200" spc="-40" dirty="0">
                <a:latin typeface="Georgia"/>
                <a:cs typeface="Georgia"/>
              </a:rPr>
              <a:t>being </a:t>
            </a:r>
            <a:r>
              <a:rPr sz="2200" spc="-25" dirty="0">
                <a:latin typeface="Georgia"/>
                <a:cs typeface="Georgia"/>
              </a:rPr>
              <a:t>provided to </a:t>
            </a:r>
            <a:r>
              <a:rPr sz="2200" spc="-20" dirty="0">
                <a:latin typeface="Georgia"/>
                <a:cs typeface="Georgia"/>
              </a:rPr>
              <a:t>these </a:t>
            </a:r>
            <a:r>
              <a:rPr sz="2200" spc="-30" dirty="0">
                <a:latin typeface="Georgia"/>
                <a:cs typeface="Georgia"/>
              </a:rPr>
              <a:t>industries </a:t>
            </a:r>
            <a:r>
              <a:rPr sz="2200" spc="-10" dirty="0">
                <a:latin typeface="Georgia"/>
                <a:cs typeface="Georgia"/>
              </a:rPr>
              <a:t>by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40" dirty="0">
                <a:latin typeface="Georgia"/>
                <a:cs typeface="Georgia"/>
              </a:rPr>
              <a:t>colonial  </a:t>
            </a:r>
            <a:r>
              <a:rPr sz="2200" spc="-45" dirty="0">
                <a:latin typeface="Georgia"/>
                <a:cs typeface="Georgia"/>
              </a:rPr>
              <a:t>government.</a:t>
            </a:r>
            <a:endParaRPr sz="2200">
              <a:latin typeface="Georgia"/>
              <a:cs typeface="Georgia"/>
            </a:endParaRPr>
          </a:p>
          <a:p>
            <a:pPr marL="755015" marR="5080" indent="-285750" algn="just">
              <a:lnSpc>
                <a:spcPts val="2580"/>
              </a:lnSpc>
              <a:spcBef>
                <a:spcPts val="625"/>
              </a:spcBef>
              <a:buChar char="–"/>
              <a:tabLst>
                <a:tab pos="755650" algn="l"/>
              </a:tabLst>
            </a:pPr>
            <a:r>
              <a:rPr sz="2200" spc="-60" dirty="0">
                <a:latin typeface="Georgia"/>
                <a:cs typeface="Georgia"/>
              </a:rPr>
              <a:t>Colonial </a:t>
            </a:r>
            <a:r>
              <a:rPr sz="2200" spc="-55" dirty="0">
                <a:latin typeface="Georgia"/>
                <a:cs typeface="Georgia"/>
              </a:rPr>
              <a:t>Government </a:t>
            </a:r>
            <a:r>
              <a:rPr sz="2200" spc="-30" dirty="0">
                <a:latin typeface="Georgia"/>
                <a:cs typeface="Georgia"/>
              </a:rPr>
              <a:t>enforced </a:t>
            </a:r>
            <a:r>
              <a:rPr sz="2200" spc="-35" dirty="0">
                <a:latin typeface="Georgia"/>
                <a:cs typeface="Georgia"/>
              </a:rPr>
              <a:t>discriminatory tariff </a:t>
            </a:r>
            <a:r>
              <a:rPr sz="2200" spc="-45" dirty="0">
                <a:latin typeface="Georgia"/>
                <a:cs typeface="Georgia"/>
              </a:rPr>
              <a:t>policy,  </a:t>
            </a:r>
            <a:r>
              <a:rPr sz="2200" spc="-25" dirty="0">
                <a:latin typeface="Georgia"/>
                <a:cs typeface="Georgia"/>
              </a:rPr>
              <a:t>which </a:t>
            </a:r>
            <a:r>
              <a:rPr sz="2200" spc="-15" dirty="0">
                <a:latin typeface="Georgia"/>
                <a:cs typeface="Georgia"/>
              </a:rPr>
              <a:t>allowed free </a:t>
            </a:r>
            <a:r>
              <a:rPr sz="2200" spc="-25" dirty="0">
                <a:latin typeface="Georgia"/>
                <a:cs typeface="Georgia"/>
              </a:rPr>
              <a:t>export </a:t>
            </a:r>
            <a:r>
              <a:rPr sz="2200" spc="-40" dirty="0">
                <a:latin typeface="Georgia"/>
                <a:cs typeface="Georgia"/>
              </a:rPr>
              <a:t>of </a:t>
            </a:r>
            <a:r>
              <a:rPr sz="2200" spc="10" dirty="0">
                <a:latin typeface="Georgia"/>
                <a:cs typeface="Georgia"/>
              </a:rPr>
              <a:t>raw </a:t>
            </a:r>
            <a:r>
              <a:rPr sz="2200" spc="-35" dirty="0">
                <a:latin typeface="Georgia"/>
                <a:cs typeface="Georgia"/>
              </a:rPr>
              <a:t>materials </a:t>
            </a:r>
            <a:r>
              <a:rPr sz="2200" spc="-50" dirty="0">
                <a:latin typeface="Georgia"/>
                <a:cs typeface="Georgia"/>
              </a:rPr>
              <a:t>from </a:t>
            </a:r>
            <a:r>
              <a:rPr sz="2200" spc="-70" dirty="0">
                <a:latin typeface="Georgia"/>
                <a:cs typeface="Georgia"/>
              </a:rPr>
              <a:t>India </a:t>
            </a:r>
            <a:r>
              <a:rPr sz="2200" spc="-55" dirty="0">
                <a:latin typeface="Georgia"/>
                <a:cs typeface="Georgia"/>
              </a:rPr>
              <a:t>and  </a:t>
            </a:r>
            <a:r>
              <a:rPr sz="2200" spc="-15" dirty="0">
                <a:latin typeface="Georgia"/>
                <a:cs typeface="Georgia"/>
              </a:rPr>
              <a:t>free </a:t>
            </a:r>
            <a:r>
              <a:rPr sz="2200" spc="-40" dirty="0">
                <a:latin typeface="Georgia"/>
                <a:cs typeface="Georgia"/>
              </a:rPr>
              <a:t>import </a:t>
            </a:r>
            <a:r>
              <a:rPr sz="2200" spc="-35" dirty="0">
                <a:latin typeface="Georgia"/>
                <a:cs typeface="Georgia"/>
              </a:rPr>
              <a:t>of </a:t>
            </a:r>
            <a:r>
              <a:rPr sz="2200" spc="-55" dirty="0">
                <a:latin typeface="Georgia"/>
                <a:cs typeface="Georgia"/>
              </a:rPr>
              <a:t>final </a:t>
            </a:r>
            <a:r>
              <a:rPr sz="2200" spc="-30" dirty="0">
                <a:latin typeface="Georgia"/>
                <a:cs typeface="Georgia"/>
              </a:rPr>
              <a:t>goods </a:t>
            </a:r>
            <a:r>
              <a:rPr sz="2200" spc="-50" dirty="0">
                <a:latin typeface="Georgia"/>
                <a:cs typeface="Georgia"/>
              </a:rPr>
              <a:t>from </a:t>
            </a:r>
            <a:r>
              <a:rPr sz="2200" spc="-40" dirty="0">
                <a:latin typeface="Georgia"/>
                <a:cs typeface="Georgia"/>
              </a:rPr>
              <a:t>British </a:t>
            </a:r>
            <a:r>
              <a:rPr sz="2200" spc="-30" dirty="0">
                <a:latin typeface="Georgia"/>
                <a:cs typeface="Georgia"/>
              </a:rPr>
              <a:t>industry </a:t>
            </a:r>
            <a:r>
              <a:rPr sz="2200" spc="-25" dirty="0">
                <a:latin typeface="Georgia"/>
                <a:cs typeface="Georgia"/>
              </a:rPr>
              <a:t>to</a:t>
            </a:r>
            <a:r>
              <a:rPr sz="2200" spc="-195" dirty="0">
                <a:latin typeface="Georgia"/>
                <a:cs typeface="Georgia"/>
              </a:rPr>
              <a:t> </a:t>
            </a:r>
            <a:r>
              <a:rPr sz="2200" spc="-85" dirty="0">
                <a:latin typeface="Georgia"/>
                <a:cs typeface="Georgia"/>
              </a:rPr>
              <a:t>India.</a:t>
            </a:r>
            <a:endParaRPr sz="2200">
              <a:latin typeface="Georgia"/>
              <a:cs typeface="Georgia"/>
            </a:endParaRPr>
          </a:p>
          <a:p>
            <a:pPr marL="755015" marR="6350" indent="-285750" algn="just">
              <a:lnSpc>
                <a:spcPts val="2590"/>
              </a:lnSpc>
              <a:spcBef>
                <a:spcPts val="540"/>
              </a:spcBef>
              <a:buChar char="–"/>
              <a:tabLst>
                <a:tab pos="755650" algn="l"/>
              </a:tabLst>
            </a:pPr>
            <a:r>
              <a:rPr sz="2200" spc="-45" dirty="0">
                <a:latin typeface="Georgia"/>
                <a:cs typeface="Georgia"/>
              </a:rPr>
              <a:t>The </a:t>
            </a:r>
            <a:r>
              <a:rPr sz="2200" spc="-30" dirty="0">
                <a:latin typeface="Georgia"/>
                <a:cs typeface="Georgia"/>
              </a:rPr>
              <a:t>decline </a:t>
            </a:r>
            <a:r>
              <a:rPr sz="2200" spc="-40" dirty="0">
                <a:latin typeface="Georgia"/>
                <a:cs typeface="Georgia"/>
              </a:rPr>
              <a:t>of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35" dirty="0">
                <a:latin typeface="Georgia"/>
                <a:cs typeface="Georgia"/>
              </a:rPr>
              <a:t>traditional </a:t>
            </a:r>
            <a:r>
              <a:rPr sz="2200" spc="-45" dirty="0">
                <a:latin typeface="Georgia"/>
                <a:cs typeface="Georgia"/>
              </a:rPr>
              <a:t>handicraft </a:t>
            </a:r>
            <a:r>
              <a:rPr sz="2200" spc="-30" dirty="0">
                <a:latin typeface="Georgia"/>
                <a:cs typeface="Georgia"/>
              </a:rPr>
              <a:t>industries </a:t>
            </a:r>
            <a:r>
              <a:rPr sz="2200" spc="-20" dirty="0">
                <a:latin typeface="Georgia"/>
                <a:cs typeface="Georgia"/>
              </a:rPr>
              <a:t>created  </a:t>
            </a:r>
            <a:r>
              <a:rPr sz="2200" spc="-30" dirty="0">
                <a:latin typeface="Georgia"/>
                <a:cs typeface="Georgia"/>
              </a:rPr>
              <a:t>massive </a:t>
            </a:r>
            <a:r>
              <a:rPr sz="2200" spc="-45" dirty="0">
                <a:latin typeface="Georgia"/>
                <a:cs typeface="Georgia"/>
              </a:rPr>
              <a:t>unemployment </a:t>
            </a:r>
            <a:r>
              <a:rPr sz="2200" spc="-60" dirty="0">
                <a:latin typeface="Georgia"/>
                <a:cs typeface="Georgia"/>
              </a:rPr>
              <a:t>in</a:t>
            </a:r>
            <a:r>
              <a:rPr sz="2200" spc="-95" dirty="0">
                <a:latin typeface="Georgia"/>
                <a:cs typeface="Georgia"/>
              </a:rPr>
              <a:t> </a:t>
            </a:r>
            <a:r>
              <a:rPr sz="2200" spc="-85" dirty="0">
                <a:latin typeface="Georgia"/>
                <a:cs typeface="Georgia"/>
              </a:rPr>
              <a:t>India.</a:t>
            </a:r>
            <a:endParaRPr sz="2200">
              <a:latin typeface="Georgia"/>
              <a:cs typeface="Georgia"/>
            </a:endParaRPr>
          </a:p>
          <a:p>
            <a:pPr marL="755015" marR="6985" indent="-285750" algn="just">
              <a:lnSpc>
                <a:spcPts val="2580"/>
              </a:lnSpc>
              <a:spcBef>
                <a:spcPts val="550"/>
              </a:spcBef>
              <a:buChar char="–"/>
              <a:tabLst>
                <a:tab pos="755650" algn="l"/>
              </a:tabLst>
            </a:pPr>
            <a:r>
              <a:rPr sz="2200" spc="-45" dirty="0">
                <a:latin typeface="Georgia"/>
                <a:cs typeface="Georgia"/>
              </a:rPr>
              <a:t>The fall </a:t>
            </a:r>
            <a:r>
              <a:rPr sz="2200" spc="-60" dirty="0">
                <a:latin typeface="Georgia"/>
                <a:cs typeface="Georgia"/>
              </a:rPr>
              <a:t>in </a:t>
            </a:r>
            <a:r>
              <a:rPr sz="2200" spc="-25" dirty="0">
                <a:latin typeface="Georgia"/>
                <a:cs typeface="Georgia"/>
              </a:rPr>
              <a:t>supply </a:t>
            </a:r>
            <a:r>
              <a:rPr sz="2200" spc="-35" dirty="0">
                <a:latin typeface="Georgia"/>
                <a:cs typeface="Georgia"/>
              </a:rPr>
              <a:t>of </a:t>
            </a:r>
            <a:r>
              <a:rPr sz="2200" spc="-30" dirty="0">
                <a:latin typeface="Georgia"/>
                <a:cs typeface="Georgia"/>
              </a:rPr>
              <a:t>locally </a:t>
            </a:r>
            <a:r>
              <a:rPr sz="2200" spc="-50" dirty="0">
                <a:latin typeface="Georgia"/>
                <a:cs typeface="Georgia"/>
              </a:rPr>
              <a:t>made </a:t>
            </a:r>
            <a:r>
              <a:rPr sz="2200" spc="-30" dirty="0">
                <a:latin typeface="Georgia"/>
                <a:cs typeface="Georgia"/>
              </a:rPr>
              <a:t>goods </a:t>
            </a:r>
            <a:r>
              <a:rPr sz="2200" spc="-20" dirty="0">
                <a:latin typeface="Georgia"/>
                <a:cs typeface="Georgia"/>
              </a:rPr>
              <a:t>created </a:t>
            </a:r>
            <a:r>
              <a:rPr sz="2200" spc="-35" dirty="0">
                <a:latin typeface="Georgia"/>
                <a:cs typeface="Georgia"/>
              </a:rPr>
              <a:t>a </a:t>
            </a:r>
            <a:r>
              <a:rPr sz="2200" spc="-55" dirty="0">
                <a:latin typeface="Georgia"/>
                <a:cs typeface="Georgia"/>
              </a:rPr>
              <a:t>demand </a:t>
            </a:r>
            <a:r>
              <a:rPr sz="2200" spc="-25" dirty="0">
                <a:latin typeface="Georgia"/>
                <a:cs typeface="Georgia"/>
              </a:rPr>
              <a:t>for 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40" dirty="0">
                <a:latin typeface="Georgia"/>
                <a:cs typeface="Georgia"/>
              </a:rPr>
              <a:t>import of British </a:t>
            </a:r>
            <a:r>
              <a:rPr sz="2200" spc="-30" dirty="0">
                <a:latin typeface="Georgia"/>
                <a:cs typeface="Georgia"/>
              </a:rPr>
              <a:t>goods </a:t>
            </a:r>
            <a:r>
              <a:rPr sz="2200" spc="-70" dirty="0">
                <a:latin typeface="Georgia"/>
                <a:cs typeface="Georgia"/>
              </a:rPr>
              <a:t>much </a:t>
            </a:r>
            <a:r>
              <a:rPr sz="2200" spc="-25" dirty="0">
                <a:latin typeface="Georgia"/>
                <a:cs typeface="Georgia"/>
              </a:rPr>
              <a:t>to their</a:t>
            </a:r>
            <a:r>
              <a:rPr sz="2200" spc="-175" dirty="0">
                <a:latin typeface="Georgia"/>
                <a:cs typeface="Georgia"/>
              </a:rPr>
              <a:t> </a:t>
            </a:r>
            <a:r>
              <a:rPr sz="2200" spc="-45" dirty="0">
                <a:latin typeface="Georgia"/>
                <a:cs typeface="Georgia"/>
              </a:rPr>
              <a:t>advantage.</a:t>
            </a:r>
            <a:endParaRPr sz="22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3370" y="121920"/>
            <a:ext cx="428053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600" dirty="0"/>
              <a:t>FOREIGN</a:t>
            </a:r>
            <a:r>
              <a:rPr sz="4400" spc="-210" dirty="0"/>
              <a:t> </a:t>
            </a:r>
            <a:r>
              <a:rPr sz="4400" spc="-495" dirty="0"/>
              <a:t>TRADE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79119" y="930909"/>
            <a:ext cx="7885430" cy="2970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800"/>
              </a:lnSpc>
              <a:spcBef>
                <a:spcPts val="100"/>
              </a:spcBef>
            </a:pPr>
            <a:r>
              <a:rPr sz="3200" spc="-100" dirty="0">
                <a:latin typeface="Georgia"/>
                <a:cs typeface="Georgia"/>
              </a:rPr>
              <a:t>India </a:t>
            </a:r>
            <a:r>
              <a:rPr sz="3200" spc="-55" dirty="0">
                <a:latin typeface="Georgia"/>
                <a:cs typeface="Georgia"/>
              </a:rPr>
              <a:t>has </a:t>
            </a:r>
            <a:r>
              <a:rPr sz="3200" spc="-35" dirty="0">
                <a:latin typeface="Georgia"/>
                <a:cs typeface="Georgia"/>
              </a:rPr>
              <a:t>been </a:t>
            </a:r>
            <a:r>
              <a:rPr sz="3200" spc="-80" dirty="0">
                <a:latin typeface="Georgia"/>
                <a:cs typeface="Georgia"/>
              </a:rPr>
              <a:t>an </a:t>
            </a:r>
            <a:r>
              <a:rPr sz="3200" spc="-60" dirty="0">
                <a:latin typeface="Georgia"/>
                <a:cs typeface="Georgia"/>
              </a:rPr>
              <a:t>important </a:t>
            </a:r>
            <a:r>
              <a:rPr sz="3200" spc="-55" dirty="0">
                <a:latin typeface="Georgia"/>
                <a:cs typeface="Georgia"/>
              </a:rPr>
              <a:t>trading </a:t>
            </a:r>
            <a:r>
              <a:rPr sz="3200" spc="-70" dirty="0">
                <a:latin typeface="Georgia"/>
                <a:cs typeface="Georgia"/>
              </a:rPr>
              <a:t>nation  </a:t>
            </a:r>
            <a:r>
              <a:rPr sz="3200" spc="-40" dirty="0">
                <a:latin typeface="Georgia"/>
                <a:cs typeface="Georgia"/>
              </a:rPr>
              <a:t>since </a:t>
            </a:r>
            <a:r>
              <a:rPr sz="3200" spc="-60" dirty="0">
                <a:latin typeface="Georgia"/>
                <a:cs typeface="Georgia"/>
              </a:rPr>
              <a:t>ancient </a:t>
            </a:r>
            <a:r>
              <a:rPr sz="3200" spc="-90" dirty="0">
                <a:latin typeface="Georgia"/>
                <a:cs typeface="Georgia"/>
              </a:rPr>
              <a:t>time. </a:t>
            </a:r>
            <a:r>
              <a:rPr sz="3200" spc="-80" dirty="0">
                <a:latin typeface="Georgia"/>
                <a:cs typeface="Georgia"/>
              </a:rPr>
              <a:t>But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15" dirty="0">
                <a:latin typeface="Georgia"/>
                <a:cs typeface="Georgia"/>
              </a:rPr>
              <a:t>restrictive</a:t>
            </a:r>
            <a:r>
              <a:rPr sz="3200" spc="-140" dirty="0">
                <a:latin typeface="Georgia"/>
                <a:cs typeface="Georgia"/>
              </a:rPr>
              <a:t> </a:t>
            </a:r>
            <a:r>
              <a:rPr sz="3200" spc="-40" dirty="0">
                <a:latin typeface="Georgia"/>
                <a:cs typeface="Georgia"/>
              </a:rPr>
              <a:t>policies  pursued </a:t>
            </a:r>
            <a:r>
              <a:rPr sz="3200" spc="-5" dirty="0">
                <a:latin typeface="Georgia"/>
                <a:cs typeface="Georgia"/>
              </a:rPr>
              <a:t>by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80" dirty="0">
                <a:latin typeface="Georgia"/>
                <a:cs typeface="Georgia"/>
              </a:rPr>
              <a:t>Colonial Government  </a:t>
            </a:r>
            <a:r>
              <a:rPr sz="3200" spc="-15" dirty="0">
                <a:latin typeface="Georgia"/>
                <a:cs typeface="Georgia"/>
              </a:rPr>
              <a:t>adversely </a:t>
            </a:r>
            <a:r>
              <a:rPr sz="3200" spc="-40" dirty="0">
                <a:latin typeface="Georgia"/>
                <a:cs typeface="Georgia"/>
              </a:rPr>
              <a:t>affected the </a:t>
            </a:r>
            <a:r>
              <a:rPr sz="3200" spc="-50" dirty="0">
                <a:latin typeface="Georgia"/>
                <a:cs typeface="Georgia"/>
              </a:rPr>
              <a:t>structure, </a:t>
            </a:r>
            <a:r>
              <a:rPr sz="3200" spc="-55" dirty="0">
                <a:latin typeface="Georgia"/>
                <a:cs typeface="Georgia"/>
              </a:rPr>
              <a:t>composition  </a:t>
            </a:r>
            <a:r>
              <a:rPr sz="3200" spc="-80" dirty="0">
                <a:latin typeface="Georgia"/>
                <a:cs typeface="Georgia"/>
              </a:rPr>
              <a:t>and </a:t>
            </a:r>
            <a:r>
              <a:rPr sz="3200" spc="-50" dirty="0">
                <a:latin typeface="Georgia"/>
                <a:cs typeface="Georgia"/>
              </a:rPr>
              <a:t>volume of </a:t>
            </a:r>
            <a:r>
              <a:rPr sz="3200" spc="-80" dirty="0">
                <a:latin typeface="Georgia"/>
                <a:cs typeface="Georgia"/>
              </a:rPr>
              <a:t>India’s </a:t>
            </a:r>
            <a:r>
              <a:rPr sz="3200" spc="-45" dirty="0">
                <a:latin typeface="Georgia"/>
                <a:cs typeface="Georgia"/>
              </a:rPr>
              <a:t>foreign</a:t>
            </a:r>
            <a:r>
              <a:rPr sz="3200" spc="-105" dirty="0">
                <a:latin typeface="Georgia"/>
                <a:cs typeface="Georgia"/>
              </a:rPr>
              <a:t> </a:t>
            </a:r>
            <a:r>
              <a:rPr sz="3200" spc="-60" dirty="0">
                <a:latin typeface="Georgia"/>
                <a:cs typeface="Georgia"/>
              </a:rPr>
              <a:t>trade.</a:t>
            </a:r>
            <a:endParaRPr sz="3200">
              <a:latin typeface="Georgia"/>
              <a:cs typeface="Georgi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1119" y="3929379"/>
            <a:ext cx="9072880" cy="29286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2250" y="303529"/>
            <a:ext cx="8621395" cy="654050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354330" marR="6350" indent="-341630" algn="just">
              <a:lnSpc>
                <a:spcPct val="97500"/>
              </a:lnSpc>
              <a:spcBef>
                <a:spcPts val="170"/>
              </a:spcBef>
              <a:buChar char="•"/>
              <a:tabLst>
                <a:tab pos="354330" algn="l"/>
              </a:tabLst>
            </a:pPr>
            <a:r>
              <a:rPr sz="2400" spc="-55" dirty="0">
                <a:latin typeface="Georgia"/>
                <a:cs typeface="Georgia"/>
              </a:rPr>
              <a:t>Composition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50" dirty="0">
                <a:latin typeface="Georgia"/>
                <a:cs typeface="Georgia"/>
              </a:rPr>
              <a:t>India's </a:t>
            </a:r>
            <a:r>
              <a:rPr sz="2400" spc="-30" dirty="0">
                <a:latin typeface="Georgia"/>
                <a:cs typeface="Georgia"/>
              </a:rPr>
              <a:t>Trade </a:t>
            </a:r>
            <a:r>
              <a:rPr sz="2400" spc="-75" dirty="0">
                <a:latin typeface="Georgia"/>
                <a:cs typeface="Georgia"/>
              </a:rPr>
              <a:t>India </a:t>
            </a:r>
            <a:r>
              <a:rPr sz="2400" spc="-40" dirty="0">
                <a:latin typeface="Georgia"/>
                <a:cs typeface="Georgia"/>
              </a:rPr>
              <a:t>became </a:t>
            </a:r>
            <a:r>
              <a:rPr sz="2400" spc="-60" dirty="0">
                <a:latin typeface="Georgia"/>
                <a:cs typeface="Georgia"/>
              </a:rPr>
              <a:t>an </a:t>
            </a:r>
            <a:r>
              <a:rPr sz="2400" spc="-15" dirty="0">
                <a:latin typeface="Georgia"/>
                <a:cs typeface="Georgia"/>
              </a:rPr>
              <a:t>exporter </a:t>
            </a:r>
            <a:r>
              <a:rPr sz="2400" spc="-40" dirty="0">
                <a:latin typeface="Georgia"/>
                <a:cs typeface="Georgia"/>
              </a:rPr>
              <a:t>of  </a:t>
            </a:r>
            <a:r>
              <a:rPr sz="2400" spc="-30" dirty="0">
                <a:latin typeface="Georgia"/>
                <a:cs typeface="Georgia"/>
              </a:rPr>
              <a:t>primary products </a:t>
            </a:r>
            <a:r>
              <a:rPr sz="2400" spc="-50" dirty="0">
                <a:latin typeface="Georgia"/>
                <a:cs typeface="Georgia"/>
              </a:rPr>
              <a:t>such </a:t>
            </a:r>
            <a:r>
              <a:rPr sz="2400" spc="-25" dirty="0">
                <a:latin typeface="Georgia"/>
                <a:cs typeface="Georgia"/>
              </a:rPr>
              <a:t>as </a:t>
            </a:r>
            <a:r>
              <a:rPr sz="2400" spc="20" dirty="0">
                <a:latin typeface="Georgia"/>
                <a:cs typeface="Georgia"/>
              </a:rPr>
              <a:t>raw </a:t>
            </a:r>
            <a:r>
              <a:rPr sz="2400" spc="-55" dirty="0">
                <a:latin typeface="Georgia"/>
                <a:cs typeface="Georgia"/>
              </a:rPr>
              <a:t>silk, </a:t>
            </a:r>
            <a:r>
              <a:rPr sz="2400" spc="-50" dirty="0">
                <a:latin typeface="Georgia"/>
                <a:cs typeface="Georgia"/>
              </a:rPr>
              <a:t>cotton, </a:t>
            </a:r>
            <a:r>
              <a:rPr sz="2400" spc="-35" dirty="0">
                <a:latin typeface="Georgia"/>
                <a:cs typeface="Georgia"/>
              </a:rPr>
              <a:t>wool, </a:t>
            </a:r>
            <a:r>
              <a:rPr sz="2400" spc="-50" dirty="0">
                <a:latin typeface="Georgia"/>
                <a:cs typeface="Georgia"/>
              </a:rPr>
              <a:t>sugar, </a:t>
            </a:r>
            <a:r>
              <a:rPr sz="2400" spc="-60" dirty="0">
                <a:latin typeface="Georgia"/>
                <a:cs typeface="Georgia"/>
              </a:rPr>
              <a:t>indigo,  jute, </a:t>
            </a:r>
            <a:r>
              <a:rPr sz="2400" spc="-15" dirty="0">
                <a:latin typeface="Georgia"/>
                <a:cs typeface="Georgia"/>
              </a:rPr>
              <a:t>etc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65" dirty="0">
                <a:latin typeface="Georgia"/>
                <a:cs typeface="Georgia"/>
              </a:rPr>
              <a:t>an </a:t>
            </a:r>
            <a:r>
              <a:rPr sz="2400" spc="-30" dirty="0">
                <a:latin typeface="Georgia"/>
                <a:cs typeface="Georgia"/>
              </a:rPr>
              <a:t>importer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45" dirty="0">
                <a:latin typeface="Georgia"/>
                <a:cs typeface="Georgia"/>
              </a:rPr>
              <a:t>finished consumer </a:t>
            </a:r>
            <a:r>
              <a:rPr sz="2400" spc="-30" dirty="0">
                <a:latin typeface="Georgia"/>
                <a:cs typeface="Georgia"/>
              </a:rPr>
              <a:t>goods like  </a:t>
            </a:r>
            <a:r>
              <a:rPr sz="2400" spc="-50" dirty="0">
                <a:latin typeface="Georgia"/>
                <a:cs typeface="Georgia"/>
              </a:rPr>
              <a:t>cotton, </a:t>
            </a:r>
            <a:r>
              <a:rPr sz="2400" spc="-30" dirty="0">
                <a:latin typeface="Georgia"/>
                <a:cs typeface="Georgia"/>
              </a:rPr>
              <a:t>silk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20" dirty="0">
                <a:latin typeface="Georgia"/>
                <a:cs typeface="Georgia"/>
              </a:rPr>
              <a:t>woollen </a:t>
            </a:r>
            <a:r>
              <a:rPr sz="2400" spc="-30" dirty="0">
                <a:latin typeface="Georgia"/>
                <a:cs typeface="Georgia"/>
              </a:rPr>
              <a:t>clothes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35" dirty="0">
                <a:latin typeface="Georgia"/>
                <a:cs typeface="Georgia"/>
              </a:rPr>
              <a:t>capital </a:t>
            </a:r>
            <a:r>
              <a:rPr sz="2400" spc="-30" dirty="0">
                <a:latin typeface="Georgia"/>
                <a:cs typeface="Georgia"/>
              </a:rPr>
              <a:t>goods </a:t>
            </a:r>
            <a:r>
              <a:rPr sz="2400" spc="-25" dirty="0">
                <a:latin typeface="Georgia"/>
                <a:cs typeface="Georgia"/>
              </a:rPr>
              <a:t>like </a:t>
            </a:r>
            <a:r>
              <a:rPr sz="2400" spc="-45" dirty="0">
                <a:latin typeface="Georgia"/>
                <a:cs typeface="Georgia"/>
              </a:rPr>
              <a:t>light  </a:t>
            </a:r>
            <a:r>
              <a:rPr sz="2400" spc="-50" dirty="0">
                <a:latin typeface="Georgia"/>
                <a:cs typeface="Georgia"/>
              </a:rPr>
              <a:t>machinery.</a:t>
            </a:r>
            <a:endParaRPr sz="2400">
              <a:latin typeface="Georgia"/>
              <a:cs typeface="Georgia"/>
            </a:endParaRPr>
          </a:p>
          <a:p>
            <a:pPr marL="354330" marR="7620" indent="-341630" algn="just">
              <a:lnSpc>
                <a:spcPts val="2810"/>
              </a:lnSpc>
              <a:spcBef>
                <a:spcPts val="680"/>
              </a:spcBef>
              <a:buChar char="•"/>
              <a:tabLst>
                <a:tab pos="354330" algn="l"/>
              </a:tabLst>
            </a:pPr>
            <a:r>
              <a:rPr sz="2400" spc="-70" dirty="0">
                <a:latin typeface="Georgia"/>
                <a:cs typeface="Georgia"/>
              </a:rPr>
              <a:t>Volume </a:t>
            </a:r>
            <a:r>
              <a:rPr sz="2400" spc="-50" dirty="0">
                <a:latin typeface="Georgia"/>
                <a:cs typeface="Georgia"/>
              </a:rPr>
              <a:t>India's </a:t>
            </a:r>
            <a:r>
              <a:rPr sz="2400" spc="-20" dirty="0">
                <a:latin typeface="Georgia"/>
                <a:cs typeface="Georgia"/>
              </a:rPr>
              <a:t>exports </a:t>
            </a:r>
            <a:r>
              <a:rPr sz="2400" spc="25" dirty="0">
                <a:latin typeface="Georgia"/>
                <a:cs typeface="Georgia"/>
              </a:rPr>
              <a:t>were </a:t>
            </a:r>
            <a:r>
              <a:rPr sz="2400" spc="-35" dirty="0">
                <a:latin typeface="Georgia"/>
                <a:cs typeface="Georgia"/>
              </a:rPr>
              <a:t>more </a:t>
            </a:r>
            <a:r>
              <a:rPr sz="2400" spc="-55" dirty="0">
                <a:latin typeface="Georgia"/>
                <a:cs typeface="Georgia"/>
              </a:rPr>
              <a:t>than </a:t>
            </a:r>
            <a:r>
              <a:rPr sz="2400" spc="-25" dirty="0">
                <a:latin typeface="Georgia"/>
                <a:cs typeface="Georgia"/>
              </a:rPr>
              <a:t>its </a:t>
            </a:r>
            <a:r>
              <a:rPr sz="2400" spc="-35" dirty="0">
                <a:latin typeface="Georgia"/>
                <a:cs typeface="Georgia"/>
              </a:rPr>
              <a:t>imports </a:t>
            </a:r>
            <a:r>
              <a:rPr sz="2400" spc="-20" dirty="0">
                <a:latin typeface="Georgia"/>
                <a:cs typeface="Georgia"/>
              </a:rPr>
              <a:t>so </a:t>
            </a:r>
            <a:r>
              <a:rPr sz="2400" spc="-15" dirty="0">
                <a:latin typeface="Georgia"/>
                <a:cs typeface="Georgia"/>
              </a:rPr>
              <a:t>there </a:t>
            </a:r>
            <a:r>
              <a:rPr sz="2400" spc="545" dirty="0">
                <a:latin typeface="Georgia"/>
                <a:cs typeface="Georgia"/>
              </a:rPr>
              <a:t> </a:t>
            </a:r>
            <a:r>
              <a:rPr sz="2400" spc="15" dirty="0">
                <a:latin typeface="Georgia"/>
                <a:cs typeface="Georgia"/>
              </a:rPr>
              <a:t>was </a:t>
            </a:r>
            <a:r>
              <a:rPr sz="2400" spc="-40" dirty="0">
                <a:latin typeface="Georgia"/>
                <a:cs typeface="Georgia"/>
              </a:rPr>
              <a:t>a</a:t>
            </a:r>
            <a:r>
              <a:rPr sz="2400" spc="495" dirty="0">
                <a:latin typeface="Georgia"/>
                <a:cs typeface="Georgia"/>
              </a:rPr>
              <a:t> </a:t>
            </a:r>
            <a:r>
              <a:rPr sz="2400" spc="-25" dirty="0">
                <a:latin typeface="Georgia"/>
                <a:cs typeface="Georgia"/>
              </a:rPr>
              <a:t>large export </a:t>
            </a:r>
            <a:r>
              <a:rPr sz="2400" spc="-35" dirty="0">
                <a:latin typeface="Georgia"/>
                <a:cs typeface="Georgia"/>
              </a:rPr>
              <a:t>surplus </a:t>
            </a:r>
            <a:r>
              <a:rPr sz="2400" spc="-60" dirty="0">
                <a:latin typeface="Georgia"/>
                <a:cs typeface="Georgia"/>
              </a:rPr>
              <a:t>Direction. </a:t>
            </a:r>
            <a:r>
              <a:rPr sz="2400" spc="-45" dirty="0">
                <a:latin typeface="Georgia"/>
                <a:cs typeface="Georgia"/>
              </a:rPr>
              <a:t>This </a:t>
            </a:r>
            <a:r>
              <a:rPr sz="2400" spc="-5" dirty="0">
                <a:latin typeface="Georgia"/>
                <a:cs typeface="Georgia"/>
              </a:rPr>
              <a:t>refers </a:t>
            </a:r>
            <a:r>
              <a:rPr sz="2400" spc="-25" dirty="0">
                <a:latin typeface="Georgia"/>
                <a:cs typeface="Georgia"/>
              </a:rPr>
              <a:t>to </a:t>
            </a:r>
            <a:r>
              <a:rPr sz="2400" spc="-30" dirty="0">
                <a:latin typeface="Georgia"/>
                <a:cs typeface="Georgia"/>
              </a:rPr>
              <a:t>the  countries </a:t>
            </a:r>
            <a:r>
              <a:rPr sz="2400" spc="45" dirty="0">
                <a:latin typeface="Georgia"/>
                <a:cs typeface="Georgia"/>
              </a:rPr>
              <a:t>we </a:t>
            </a:r>
            <a:r>
              <a:rPr sz="2400" spc="-10" dirty="0">
                <a:latin typeface="Georgia"/>
                <a:cs typeface="Georgia"/>
              </a:rPr>
              <a:t>are </a:t>
            </a:r>
            <a:r>
              <a:rPr sz="2400" spc="-40" dirty="0">
                <a:latin typeface="Georgia"/>
                <a:cs typeface="Georgia"/>
              </a:rPr>
              <a:t>trading </a:t>
            </a:r>
            <a:r>
              <a:rPr sz="2400" spc="-15" dirty="0">
                <a:latin typeface="Georgia"/>
                <a:cs typeface="Georgia"/>
              </a:rPr>
              <a:t>with </a:t>
            </a:r>
            <a:r>
              <a:rPr sz="2400" spc="-45" dirty="0">
                <a:latin typeface="Georgia"/>
                <a:cs typeface="Georgia"/>
              </a:rPr>
              <a:t>Britain </a:t>
            </a:r>
            <a:r>
              <a:rPr sz="2400" spc="-50" dirty="0">
                <a:latin typeface="Georgia"/>
                <a:cs typeface="Georgia"/>
              </a:rPr>
              <a:t>maintained </a:t>
            </a:r>
            <a:r>
              <a:rPr sz="2400" spc="-40" dirty="0">
                <a:latin typeface="Georgia"/>
                <a:cs typeface="Georgia"/>
              </a:rPr>
              <a:t>a </a:t>
            </a:r>
            <a:r>
              <a:rPr sz="2400" spc="-45" dirty="0">
                <a:latin typeface="Georgia"/>
                <a:cs typeface="Georgia"/>
              </a:rPr>
              <a:t>monopoly  </a:t>
            </a:r>
            <a:r>
              <a:rPr sz="2400" dirty="0">
                <a:latin typeface="Georgia"/>
                <a:cs typeface="Georgia"/>
              </a:rPr>
              <a:t>over </a:t>
            </a:r>
            <a:r>
              <a:rPr sz="2400" spc="-50" dirty="0">
                <a:latin typeface="Georgia"/>
                <a:cs typeface="Georgia"/>
              </a:rPr>
              <a:t>India's </a:t>
            </a:r>
            <a:r>
              <a:rPr sz="2400" spc="-20" dirty="0">
                <a:latin typeface="Georgia"/>
                <a:cs typeface="Georgia"/>
              </a:rPr>
              <a:t>exports </a:t>
            </a:r>
            <a:r>
              <a:rPr sz="2400" spc="-55" dirty="0">
                <a:latin typeface="Georgia"/>
                <a:cs typeface="Georgia"/>
              </a:rPr>
              <a:t>and</a:t>
            </a:r>
            <a:r>
              <a:rPr sz="2400" spc="-150" dirty="0">
                <a:latin typeface="Georgia"/>
                <a:cs typeface="Georgia"/>
              </a:rPr>
              <a:t> </a:t>
            </a:r>
            <a:r>
              <a:rPr sz="2400" spc="-35" dirty="0">
                <a:latin typeface="Georgia"/>
                <a:cs typeface="Georgia"/>
              </a:rPr>
              <a:t>imports</a:t>
            </a:r>
            <a:endParaRPr sz="2400">
              <a:latin typeface="Georgia"/>
              <a:cs typeface="Georgia"/>
            </a:endParaRPr>
          </a:p>
          <a:p>
            <a:pPr marL="354330" marR="5080" indent="-341630" algn="just">
              <a:lnSpc>
                <a:spcPct val="97400"/>
              </a:lnSpc>
              <a:spcBef>
                <a:spcPts val="525"/>
              </a:spcBef>
              <a:buChar char="•"/>
              <a:tabLst>
                <a:tab pos="354330" algn="l"/>
              </a:tabLst>
            </a:pPr>
            <a:r>
              <a:rPr sz="2400" spc="-70" dirty="0">
                <a:latin typeface="Georgia"/>
                <a:cs typeface="Georgia"/>
              </a:rPr>
              <a:t>More </a:t>
            </a:r>
            <a:r>
              <a:rPr sz="2400" spc="-50" dirty="0">
                <a:latin typeface="Georgia"/>
                <a:cs typeface="Georgia"/>
              </a:rPr>
              <a:t>than </a:t>
            </a:r>
            <a:r>
              <a:rPr sz="2400" spc="-55" dirty="0">
                <a:latin typeface="Georgia"/>
                <a:cs typeface="Georgia"/>
              </a:rPr>
              <a:t>half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50" dirty="0">
                <a:latin typeface="Georgia"/>
                <a:cs typeface="Georgia"/>
              </a:rPr>
              <a:t>India's </a:t>
            </a:r>
            <a:r>
              <a:rPr sz="2400" spc="-30" dirty="0">
                <a:latin typeface="Georgia"/>
                <a:cs typeface="Georgia"/>
              </a:rPr>
              <a:t>foreign </a:t>
            </a:r>
            <a:r>
              <a:rPr sz="2400" spc="-20" dirty="0">
                <a:latin typeface="Georgia"/>
                <a:cs typeface="Georgia"/>
              </a:rPr>
              <a:t>trade </a:t>
            </a:r>
            <a:r>
              <a:rPr sz="2400" spc="15" dirty="0">
                <a:latin typeface="Georgia"/>
                <a:cs typeface="Georgia"/>
              </a:rPr>
              <a:t>was </a:t>
            </a:r>
            <a:r>
              <a:rPr sz="2400" spc="-15" dirty="0">
                <a:latin typeface="Georgia"/>
                <a:cs typeface="Georgia"/>
              </a:rPr>
              <a:t>restricted </a:t>
            </a:r>
            <a:r>
              <a:rPr sz="2400" spc="-20" dirty="0">
                <a:latin typeface="Georgia"/>
                <a:cs typeface="Georgia"/>
              </a:rPr>
              <a:t>to </a:t>
            </a:r>
            <a:r>
              <a:rPr sz="2400" spc="-45" dirty="0">
                <a:latin typeface="Georgia"/>
                <a:cs typeface="Georgia"/>
              </a:rPr>
              <a:t>Britain  </a:t>
            </a:r>
            <a:r>
              <a:rPr sz="2400" spc="-10" dirty="0">
                <a:latin typeface="Georgia"/>
                <a:cs typeface="Georgia"/>
              </a:rPr>
              <a:t>while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dirty="0">
                <a:latin typeface="Georgia"/>
                <a:cs typeface="Georgia"/>
              </a:rPr>
              <a:t>rest </a:t>
            </a:r>
            <a:r>
              <a:rPr sz="2400" spc="15" dirty="0">
                <a:latin typeface="Georgia"/>
                <a:cs typeface="Georgia"/>
              </a:rPr>
              <a:t>was </a:t>
            </a:r>
            <a:r>
              <a:rPr sz="2400" spc="-15" dirty="0">
                <a:latin typeface="Georgia"/>
                <a:cs typeface="Georgia"/>
              </a:rPr>
              <a:t>allowed with </a:t>
            </a:r>
            <a:r>
              <a:rPr sz="2400" spc="-40" dirty="0">
                <a:latin typeface="Georgia"/>
                <a:cs typeface="Georgia"/>
              </a:rPr>
              <a:t>a </a:t>
            </a:r>
            <a:r>
              <a:rPr sz="2400" spc="10" dirty="0">
                <a:latin typeface="Georgia"/>
                <a:cs typeface="Georgia"/>
              </a:rPr>
              <a:t>few </a:t>
            </a:r>
            <a:r>
              <a:rPr sz="2400" spc="-30" dirty="0">
                <a:latin typeface="Georgia"/>
                <a:cs typeface="Georgia"/>
              </a:rPr>
              <a:t>countries </a:t>
            </a:r>
            <a:r>
              <a:rPr sz="2400" spc="-25" dirty="0">
                <a:latin typeface="Georgia"/>
                <a:cs typeface="Georgia"/>
              </a:rPr>
              <a:t>like </a:t>
            </a:r>
            <a:r>
              <a:rPr sz="2400" spc="-100" dirty="0">
                <a:latin typeface="Georgia"/>
                <a:cs typeface="Georgia"/>
              </a:rPr>
              <a:t>China,  </a:t>
            </a:r>
            <a:r>
              <a:rPr sz="2400" spc="-50" dirty="0">
                <a:latin typeface="Georgia"/>
                <a:cs typeface="Georgia"/>
              </a:rPr>
              <a:t>Ceylon </a:t>
            </a:r>
            <a:r>
              <a:rPr sz="2400" spc="-45" dirty="0">
                <a:latin typeface="Georgia"/>
                <a:cs typeface="Georgia"/>
              </a:rPr>
              <a:t>(Sri </a:t>
            </a:r>
            <a:r>
              <a:rPr sz="2400" spc="-60" dirty="0">
                <a:latin typeface="Georgia"/>
                <a:cs typeface="Georgia"/>
              </a:rPr>
              <a:t>Lanka)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30" dirty="0">
                <a:latin typeface="Georgia"/>
                <a:cs typeface="Georgia"/>
              </a:rPr>
              <a:t>Persia</a:t>
            </a:r>
            <a:r>
              <a:rPr sz="2400" spc="-65" dirty="0">
                <a:latin typeface="Georgia"/>
                <a:cs typeface="Georgia"/>
              </a:rPr>
              <a:t> </a:t>
            </a:r>
            <a:r>
              <a:rPr sz="2400" spc="-45" dirty="0">
                <a:latin typeface="Georgia"/>
                <a:cs typeface="Georgia"/>
              </a:rPr>
              <a:t>(Iran)</a:t>
            </a:r>
            <a:endParaRPr sz="2400">
              <a:latin typeface="Georgia"/>
              <a:cs typeface="Georgia"/>
            </a:endParaRPr>
          </a:p>
          <a:p>
            <a:pPr marL="354330" indent="-341630" algn="just">
              <a:lnSpc>
                <a:spcPct val="100000"/>
              </a:lnSpc>
              <a:spcBef>
                <a:spcPts val="530"/>
              </a:spcBef>
              <a:buChar char="•"/>
              <a:tabLst>
                <a:tab pos="354330" algn="l"/>
              </a:tabLst>
            </a:pPr>
            <a:r>
              <a:rPr sz="2400" spc="-45" dirty="0">
                <a:latin typeface="Georgia"/>
                <a:cs typeface="Georgia"/>
              </a:rPr>
              <a:t>Suez </a:t>
            </a:r>
            <a:r>
              <a:rPr sz="2400" spc="-80" dirty="0">
                <a:latin typeface="Georgia"/>
                <a:cs typeface="Georgia"/>
              </a:rPr>
              <a:t>Canal </a:t>
            </a:r>
            <a:r>
              <a:rPr sz="2400" spc="10" dirty="0">
                <a:latin typeface="Georgia"/>
                <a:cs typeface="Georgia"/>
              </a:rPr>
              <a:t>was </a:t>
            </a:r>
            <a:r>
              <a:rPr sz="2400" spc="-30" dirty="0">
                <a:latin typeface="Georgia"/>
                <a:cs typeface="Georgia"/>
              </a:rPr>
              <a:t>opened </a:t>
            </a:r>
            <a:r>
              <a:rPr sz="2400" spc="-60" dirty="0">
                <a:latin typeface="Georgia"/>
                <a:cs typeface="Georgia"/>
              </a:rPr>
              <a:t>in</a:t>
            </a:r>
            <a:r>
              <a:rPr sz="2400" spc="-125" dirty="0">
                <a:latin typeface="Georgia"/>
                <a:cs typeface="Georgia"/>
              </a:rPr>
              <a:t> </a:t>
            </a:r>
            <a:r>
              <a:rPr sz="2400" spc="25" dirty="0">
                <a:latin typeface="Georgia"/>
                <a:cs typeface="Georgia"/>
              </a:rPr>
              <a:t>1869</a:t>
            </a:r>
            <a:endParaRPr sz="2400">
              <a:latin typeface="Georgia"/>
              <a:cs typeface="Georgia"/>
            </a:endParaRPr>
          </a:p>
          <a:p>
            <a:pPr marL="354330" marR="7620" indent="-341630" algn="just">
              <a:lnSpc>
                <a:spcPts val="2810"/>
              </a:lnSpc>
              <a:spcBef>
                <a:spcPts val="680"/>
              </a:spcBef>
              <a:buChar char="•"/>
              <a:tabLst>
                <a:tab pos="354330" algn="l"/>
              </a:tabLst>
            </a:pPr>
            <a:r>
              <a:rPr sz="2400" spc="-90" dirty="0">
                <a:latin typeface="Georgia"/>
                <a:cs typeface="Georgia"/>
              </a:rPr>
              <a:t>It </a:t>
            </a:r>
            <a:r>
              <a:rPr sz="2400" spc="-25" dirty="0">
                <a:latin typeface="Georgia"/>
                <a:cs typeface="Georgia"/>
              </a:rPr>
              <a:t>reduced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5" dirty="0">
                <a:latin typeface="Georgia"/>
                <a:cs typeface="Georgia"/>
              </a:rPr>
              <a:t>cost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45" dirty="0">
                <a:latin typeface="Georgia"/>
                <a:cs typeface="Georgia"/>
              </a:rPr>
              <a:t>time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30" dirty="0">
                <a:latin typeface="Georgia"/>
                <a:cs typeface="Georgia"/>
              </a:rPr>
              <a:t>transportation </a:t>
            </a:r>
            <a:r>
              <a:rPr sz="2400" spc="-55" dirty="0">
                <a:latin typeface="Georgia"/>
                <a:cs typeface="Georgia"/>
              </a:rPr>
              <a:t>and made </a:t>
            </a:r>
            <a:r>
              <a:rPr sz="2400" spc="-25" dirty="0">
                <a:latin typeface="Georgia"/>
                <a:cs typeface="Georgia"/>
              </a:rPr>
              <a:t>access  </a:t>
            </a:r>
            <a:r>
              <a:rPr sz="2400" spc="-20" dirty="0">
                <a:latin typeface="Georgia"/>
                <a:cs typeface="Georgia"/>
              </a:rPr>
              <a:t>to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75" dirty="0">
                <a:latin typeface="Georgia"/>
                <a:cs typeface="Georgia"/>
              </a:rPr>
              <a:t>Indian </a:t>
            </a:r>
            <a:r>
              <a:rPr sz="2400" spc="-35" dirty="0">
                <a:latin typeface="Georgia"/>
                <a:cs typeface="Georgia"/>
              </a:rPr>
              <a:t>market</a:t>
            </a:r>
            <a:r>
              <a:rPr sz="2400" spc="-75" dirty="0">
                <a:latin typeface="Georgia"/>
                <a:cs typeface="Georgia"/>
              </a:rPr>
              <a:t> </a:t>
            </a:r>
            <a:r>
              <a:rPr sz="2400" spc="-30" dirty="0">
                <a:latin typeface="Georgia"/>
                <a:cs typeface="Georgia"/>
              </a:rPr>
              <a:t>easier.</a:t>
            </a:r>
            <a:endParaRPr sz="2400">
              <a:latin typeface="Georgia"/>
              <a:cs typeface="Georgia"/>
            </a:endParaRPr>
          </a:p>
          <a:p>
            <a:pPr marL="421640" indent="-408940" algn="just">
              <a:lnSpc>
                <a:spcPct val="100000"/>
              </a:lnSpc>
              <a:spcBef>
                <a:spcPts val="440"/>
              </a:spcBef>
              <a:buChar char="•"/>
              <a:tabLst>
                <a:tab pos="421640" algn="l"/>
              </a:tabLst>
            </a:pPr>
            <a:r>
              <a:rPr sz="2400" spc="-125" dirty="0">
                <a:latin typeface="Georgia"/>
                <a:cs typeface="Georgia"/>
              </a:rPr>
              <a:t>In </a:t>
            </a:r>
            <a:r>
              <a:rPr sz="2400" spc="-20" dirty="0">
                <a:latin typeface="Georgia"/>
                <a:cs typeface="Georgia"/>
              </a:rPr>
              <a:t>other </a:t>
            </a:r>
            <a:r>
              <a:rPr sz="2400" spc="-25" dirty="0">
                <a:latin typeface="Georgia"/>
                <a:cs typeface="Georgia"/>
              </a:rPr>
              <a:t>words, </a:t>
            </a:r>
            <a:r>
              <a:rPr sz="2400" spc="-35" dirty="0">
                <a:latin typeface="Georgia"/>
                <a:cs typeface="Georgia"/>
              </a:rPr>
              <a:t>exploitation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75" dirty="0">
                <a:latin typeface="Georgia"/>
                <a:cs typeface="Georgia"/>
              </a:rPr>
              <a:t>Indian </a:t>
            </a:r>
            <a:r>
              <a:rPr sz="2400" spc="-35" dirty="0">
                <a:latin typeface="Georgia"/>
                <a:cs typeface="Georgia"/>
              </a:rPr>
              <a:t>market </a:t>
            </a:r>
            <a:r>
              <a:rPr sz="2400" spc="15" dirty="0">
                <a:latin typeface="Georgia"/>
                <a:cs typeface="Georgia"/>
              </a:rPr>
              <a:t>was </a:t>
            </a:r>
            <a:r>
              <a:rPr sz="2400" spc="-10" dirty="0">
                <a:latin typeface="Georgia"/>
                <a:cs typeface="Georgia"/>
              </a:rPr>
              <a:t>now</a:t>
            </a:r>
            <a:r>
              <a:rPr sz="2400" spc="-135" dirty="0">
                <a:latin typeface="Georgia"/>
                <a:cs typeface="Georgia"/>
              </a:rPr>
              <a:t> </a:t>
            </a:r>
            <a:r>
              <a:rPr sz="2400" spc="-30" dirty="0">
                <a:latin typeface="Georgia"/>
                <a:cs typeface="Georgia"/>
              </a:rPr>
              <a:t>easier.</a:t>
            </a:r>
            <a:endParaRPr sz="24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2400" dirty="0">
                <a:latin typeface="Arial"/>
                <a:cs typeface="Arial"/>
              </a:rPr>
              <a:t>•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151129"/>
            <a:ext cx="8041640" cy="49301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466090" indent="914400">
              <a:lnSpc>
                <a:spcPct val="118300"/>
              </a:lnSpc>
              <a:spcBef>
                <a:spcPts val="95"/>
              </a:spcBef>
            </a:pPr>
            <a:r>
              <a:rPr sz="2800" spc="-70" dirty="0">
                <a:latin typeface="Georgia"/>
                <a:cs typeface="Georgia"/>
              </a:rPr>
              <a:t>India’s </a:t>
            </a:r>
            <a:r>
              <a:rPr sz="2800" spc="-40" dirty="0">
                <a:latin typeface="Georgia"/>
                <a:cs typeface="Georgia"/>
              </a:rPr>
              <a:t>foreign </a:t>
            </a:r>
            <a:r>
              <a:rPr sz="2800" spc="-25" dirty="0">
                <a:latin typeface="Georgia"/>
                <a:cs typeface="Georgia"/>
              </a:rPr>
              <a:t>trade </a:t>
            </a:r>
            <a:r>
              <a:rPr sz="2800" spc="-30" dirty="0">
                <a:latin typeface="Georgia"/>
                <a:cs typeface="Georgia"/>
              </a:rPr>
              <a:t>generated </a:t>
            </a:r>
            <a:r>
              <a:rPr sz="2800" spc="-50" dirty="0">
                <a:latin typeface="Georgia"/>
                <a:cs typeface="Georgia"/>
              </a:rPr>
              <a:t>huge </a:t>
            </a:r>
            <a:r>
              <a:rPr sz="2800" spc="-25" dirty="0">
                <a:latin typeface="Georgia"/>
                <a:cs typeface="Georgia"/>
              </a:rPr>
              <a:t>export  </a:t>
            </a:r>
            <a:r>
              <a:rPr sz="2800" spc="-40" dirty="0">
                <a:latin typeface="Georgia"/>
                <a:cs typeface="Georgia"/>
              </a:rPr>
              <a:t>surplus </a:t>
            </a:r>
            <a:r>
              <a:rPr sz="2800" spc="-45" dirty="0">
                <a:latin typeface="Georgia"/>
                <a:cs typeface="Georgia"/>
              </a:rPr>
              <a:t>but </a:t>
            </a:r>
            <a:r>
              <a:rPr sz="2800" spc="-40" dirty="0">
                <a:latin typeface="Georgia"/>
                <a:cs typeface="Georgia"/>
              </a:rPr>
              <a:t>this </a:t>
            </a:r>
            <a:r>
              <a:rPr sz="2800" spc="-35" dirty="0">
                <a:latin typeface="Georgia"/>
                <a:cs typeface="Georgia"/>
              </a:rPr>
              <a:t>surplus </a:t>
            </a:r>
            <a:r>
              <a:rPr sz="2800" spc="-60" dirty="0">
                <a:latin typeface="Georgia"/>
                <a:cs typeface="Georgia"/>
              </a:rPr>
              <a:t>came </a:t>
            </a:r>
            <a:r>
              <a:rPr sz="2800" spc="-35" dirty="0">
                <a:latin typeface="Georgia"/>
                <a:cs typeface="Georgia"/>
              </a:rPr>
              <a:t>at </a:t>
            </a:r>
            <a:r>
              <a:rPr sz="2800" spc="-45" dirty="0">
                <a:latin typeface="Georgia"/>
                <a:cs typeface="Georgia"/>
              </a:rPr>
              <a:t>a </a:t>
            </a:r>
            <a:r>
              <a:rPr sz="2800" spc="-50" dirty="0">
                <a:latin typeface="Georgia"/>
                <a:cs typeface="Georgia"/>
              </a:rPr>
              <a:t>huge </a:t>
            </a:r>
            <a:r>
              <a:rPr sz="2800" spc="-25" dirty="0">
                <a:latin typeface="Georgia"/>
                <a:cs typeface="Georgia"/>
              </a:rPr>
              <a:t>cost </a:t>
            </a:r>
            <a:r>
              <a:rPr sz="2800" spc="-30" dirty="0">
                <a:latin typeface="Georgia"/>
                <a:cs typeface="Georgia"/>
              </a:rPr>
              <a:t>to</a:t>
            </a:r>
            <a:r>
              <a:rPr sz="2800" spc="-305" dirty="0">
                <a:latin typeface="Georgia"/>
                <a:cs typeface="Georgia"/>
              </a:rPr>
              <a:t> </a:t>
            </a:r>
            <a:r>
              <a:rPr sz="2800" spc="-35" dirty="0">
                <a:latin typeface="Georgia"/>
                <a:cs typeface="Georgia"/>
              </a:rPr>
              <a:t>the  </a:t>
            </a:r>
            <a:r>
              <a:rPr sz="2800" spc="-30" dirty="0">
                <a:latin typeface="Georgia"/>
                <a:cs typeface="Georgia"/>
              </a:rPr>
              <a:t>country’s </a:t>
            </a:r>
            <a:r>
              <a:rPr sz="2800" spc="-45" dirty="0">
                <a:latin typeface="Georgia"/>
                <a:cs typeface="Georgia"/>
              </a:rPr>
              <a:t>economy </a:t>
            </a:r>
            <a:r>
              <a:rPr sz="2800" spc="-35" dirty="0">
                <a:latin typeface="Georgia"/>
                <a:cs typeface="Georgia"/>
              </a:rPr>
              <a:t>as it led </a:t>
            </a:r>
            <a:r>
              <a:rPr sz="2800" spc="-25" dirty="0">
                <a:latin typeface="Georgia"/>
                <a:cs typeface="Georgia"/>
              </a:rPr>
              <a:t>to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50" dirty="0">
                <a:latin typeface="Georgia"/>
                <a:cs typeface="Georgia"/>
              </a:rPr>
              <a:t>drain of </a:t>
            </a:r>
            <a:r>
              <a:rPr sz="2800" spc="-90" dirty="0">
                <a:latin typeface="Georgia"/>
                <a:cs typeface="Georgia"/>
              </a:rPr>
              <a:t>India  </a:t>
            </a:r>
            <a:r>
              <a:rPr sz="2800" spc="-45" dirty="0">
                <a:latin typeface="Georgia"/>
                <a:cs typeface="Georgia"/>
              </a:rPr>
              <a:t>wealth.</a:t>
            </a:r>
            <a:endParaRPr sz="2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2180"/>
              </a:spcBef>
            </a:pPr>
            <a:r>
              <a:rPr sz="2800" b="1" i="1" spc="-229" dirty="0">
                <a:latin typeface="Georgia"/>
                <a:cs typeface="Georgia"/>
              </a:rPr>
              <a:t>The export </a:t>
            </a:r>
            <a:r>
              <a:rPr sz="2800" b="1" i="1" spc="-240" dirty="0">
                <a:latin typeface="Georgia"/>
                <a:cs typeface="Georgia"/>
              </a:rPr>
              <a:t>surplus </a:t>
            </a:r>
            <a:r>
              <a:rPr sz="2800" b="1" i="1" spc="-315" dirty="0">
                <a:latin typeface="Georgia"/>
                <a:cs typeface="Georgia"/>
              </a:rPr>
              <a:t>was </a:t>
            </a:r>
            <a:r>
              <a:rPr sz="2800" b="1" i="1" spc="-235" dirty="0">
                <a:latin typeface="Georgia"/>
                <a:cs typeface="Georgia"/>
              </a:rPr>
              <a:t>used</a:t>
            </a:r>
            <a:r>
              <a:rPr sz="2800" b="1" i="1" spc="90" dirty="0">
                <a:latin typeface="Georgia"/>
                <a:cs typeface="Georgia"/>
              </a:rPr>
              <a:t> </a:t>
            </a:r>
            <a:r>
              <a:rPr sz="2800" b="1" i="1" spc="-240" dirty="0">
                <a:latin typeface="Georgia"/>
                <a:cs typeface="Georgia"/>
              </a:rPr>
              <a:t>for:</a:t>
            </a:r>
            <a:endParaRPr sz="2800">
              <a:latin typeface="Georgia"/>
              <a:cs typeface="Georgia"/>
            </a:endParaRPr>
          </a:p>
          <a:p>
            <a:pPr marL="355600" marR="55244" indent="-342900">
              <a:lnSpc>
                <a:spcPts val="3279"/>
              </a:lnSpc>
              <a:spcBef>
                <a:spcPts val="2775"/>
              </a:spcBef>
            </a:pPr>
            <a:r>
              <a:rPr sz="4200" spc="-150" baseline="3968" dirty="0">
                <a:latin typeface="UnDotum"/>
                <a:cs typeface="UnDotum"/>
              </a:rPr>
              <a:t></a:t>
            </a:r>
            <a:r>
              <a:rPr sz="2800" spc="-100" dirty="0">
                <a:latin typeface="Georgia"/>
                <a:cs typeface="Georgia"/>
              </a:rPr>
              <a:t>Making </a:t>
            </a:r>
            <a:r>
              <a:rPr sz="2800" spc="-45" dirty="0">
                <a:latin typeface="Georgia"/>
                <a:cs typeface="Georgia"/>
              </a:rPr>
              <a:t>payments </a:t>
            </a:r>
            <a:r>
              <a:rPr sz="2800" spc="-30" dirty="0">
                <a:latin typeface="Georgia"/>
                <a:cs typeface="Georgia"/>
              </a:rPr>
              <a:t>for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25" dirty="0">
                <a:latin typeface="Georgia"/>
                <a:cs typeface="Georgia"/>
              </a:rPr>
              <a:t>expenses </a:t>
            </a:r>
            <a:r>
              <a:rPr sz="2800" spc="-40" dirty="0">
                <a:latin typeface="Georgia"/>
                <a:cs typeface="Georgia"/>
              </a:rPr>
              <a:t>incurred </a:t>
            </a:r>
            <a:r>
              <a:rPr sz="2800" spc="-5" dirty="0">
                <a:latin typeface="Georgia"/>
                <a:cs typeface="Georgia"/>
              </a:rPr>
              <a:t>by </a:t>
            </a:r>
            <a:r>
              <a:rPr sz="2800" spc="-75" dirty="0">
                <a:latin typeface="Georgia"/>
                <a:cs typeface="Georgia"/>
              </a:rPr>
              <a:t>an  </a:t>
            </a:r>
            <a:r>
              <a:rPr sz="2800" spc="-40" dirty="0">
                <a:latin typeface="Georgia"/>
                <a:cs typeface="Georgia"/>
              </a:rPr>
              <a:t>office </a:t>
            </a:r>
            <a:r>
              <a:rPr sz="2800" spc="-10" dirty="0">
                <a:latin typeface="Georgia"/>
                <a:cs typeface="Georgia"/>
              </a:rPr>
              <a:t>set </a:t>
            </a:r>
            <a:r>
              <a:rPr sz="2800" spc="-55" dirty="0">
                <a:latin typeface="Georgia"/>
                <a:cs typeface="Georgia"/>
              </a:rPr>
              <a:t>up </a:t>
            </a:r>
            <a:r>
              <a:rPr sz="2800" spc="-5" dirty="0">
                <a:latin typeface="Georgia"/>
                <a:cs typeface="Georgia"/>
              </a:rPr>
              <a:t>by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50" dirty="0">
                <a:latin typeface="Georgia"/>
                <a:cs typeface="Georgia"/>
              </a:rPr>
              <a:t>colonial </a:t>
            </a:r>
            <a:r>
              <a:rPr sz="2800" spc="-40" dirty="0">
                <a:latin typeface="Georgia"/>
                <a:cs typeface="Georgia"/>
              </a:rPr>
              <a:t>government </a:t>
            </a:r>
            <a:r>
              <a:rPr sz="2800" spc="-75" dirty="0">
                <a:latin typeface="Georgia"/>
                <a:cs typeface="Georgia"/>
              </a:rPr>
              <a:t>in</a:t>
            </a:r>
            <a:r>
              <a:rPr sz="2800" spc="-290" dirty="0">
                <a:latin typeface="Georgia"/>
                <a:cs typeface="Georgia"/>
              </a:rPr>
              <a:t> </a:t>
            </a:r>
            <a:r>
              <a:rPr sz="2800" spc="-75" dirty="0">
                <a:latin typeface="Georgia"/>
                <a:cs typeface="Georgia"/>
              </a:rPr>
              <a:t>Britain.</a:t>
            </a:r>
            <a:endParaRPr sz="2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sz="4200" spc="-89" baseline="3968" dirty="0">
                <a:latin typeface="UnDotum"/>
                <a:cs typeface="UnDotum"/>
              </a:rPr>
              <a:t></a:t>
            </a:r>
            <a:r>
              <a:rPr sz="2800" spc="-60" dirty="0">
                <a:latin typeface="Georgia"/>
                <a:cs typeface="Georgia"/>
              </a:rPr>
              <a:t>Expenses on </a:t>
            </a:r>
            <a:r>
              <a:rPr sz="2800" spc="15" dirty="0">
                <a:latin typeface="Georgia"/>
                <a:cs typeface="Georgia"/>
              </a:rPr>
              <a:t>war </a:t>
            </a:r>
            <a:r>
              <a:rPr sz="2800" spc="-55" dirty="0">
                <a:latin typeface="Georgia"/>
                <a:cs typeface="Georgia"/>
              </a:rPr>
              <a:t>fought </a:t>
            </a:r>
            <a:r>
              <a:rPr sz="2800" spc="-5" dirty="0">
                <a:latin typeface="Georgia"/>
                <a:cs typeface="Georgia"/>
              </a:rPr>
              <a:t>by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50" dirty="0">
                <a:latin typeface="Georgia"/>
                <a:cs typeface="Georgia"/>
              </a:rPr>
              <a:t>British</a:t>
            </a:r>
            <a:r>
              <a:rPr sz="2800" spc="-310" dirty="0">
                <a:latin typeface="Georgia"/>
                <a:cs typeface="Georgia"/>
              </a:rPr>
              <a:t> </a:t>
            </a:r>
            <a:r>
              <a:rPr sz="2800" spc="-40" dirty="0">
                <a:latin typeface="Georgia"/>
                <a:cs typeface="Georgia"/>
              </a:rPr>
              <a:t>government</a:t>
            </a:r>
            <a:endParaRPr sz="2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sz="4200" spc="-112" baseline="3968" dirty="0">
                <a:latin typeface="UnDotum"/>
                <a:cs typeface="UnDotum"/>
              </a:rPr>
              <a:t></a:t>
            </a:r>
            <a:r>
              <a:rPr sz="2800" spc="-75" dirty="0">
                <a:latin typeface="Georgia"/>
                <a:cs typeface="Georgia"/>
              </a:rPr>
              <a:t>Import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-35" dirty="0">
                <a:latin typeface="Georgia"/>
                <a:cs typeface="Georgia"/>
              </a:rPr>
              <a:t>invisible</a:t>
            </a:r>
            <a:r>
              <a:rPr sz="2800" spc="-85" dirty="0">
                <a:latin typeface="Georgia"/>
                <a:cs typeface="Georgia"/>
              </a:rPr>
              <a:t> </a:t>
            </a:r>
            <a:r>
              <a:rPr sz="2800" spc="-45" dirty="0">
                <a:latin typeface="Georgia"/>
                <a:cs typeface="Georgia"/>
              </a:rPr>
              <a:t>items</a:t>
            </a:r>
            <a:endParaRPr sz="2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4490" y="506730"/>
            <a:ext cx="8402955" cy="55778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1828800">
              <a:lnSpc>
                <a:spcPct val="118300"/>
              </a:lnSpc>
              <a:spcBef>
                <a:spcPts val="105"/>
              </a:spcBef>
            </a:pPr>
            <a:r>
              <a:rPr sz="2800" spc="-55" dirty="0">
                <a:latin typeface="Georgia"/>
                <a:cs typeface="Georgia"/>
              </a:rPr>
              <a:t>The </a:t>
            </a:r>
            <a:r>
              <a:rPr sz="2800" spc="-50" dirty="0">
                <a:latin typeface="Georgia"/>
                <a:cs typeface="Georgia"/>
              </a:rPr>
              <a:t>demographic conditions </a:t>
            </a:r>
            <a:r>
              <a:rPr sz="2800" spc="-55" dirty="0">
                <a:latin typeface="Georgia"/>
                <a:cs typeface="Georgia"/>
              </a:rPr>
              <a:t>during </a:t>
            </a:r>
            <a:r>
              <a:rPr sz="2800" spc="-35" dirty="0">
                <a:latin typeface="Georgia"/>
                <a:cs typeface="Georgia"/>
              </a:rPr>
              <a:t>the  </a:t>
            </a:r>
            <a:r>
              <a:rPr sz="2800" spc="-50" dirty="0">
                <a:latin typeface="Georgia"/>
                <a:cs typeface="Georgia"/>
              </a:rPr>
              <a:t>British </a:t>
            </a:r>
            <a:r>
              <a:rPr sz="2800" spc="-30" dirty="0">
                <a:latin typeface="Georgia"/>
                <a:cs typeface="Georgia"/>
              </a:rPr>
              <a:t>rule suggested </a:t>
            </a:r>
            <a:r>
              <a:rPr sz="2800" spc="-50" dirty="0">
                <a:latin typeface="Georgia"/>
                <a:cs typeface="Georgia"/>
              </a:rPr>
              <a:t>all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25" dirty="0">
                <a:latin typeface="Georgia"/>
                <a:cs typeface="Georgia"/>
              </a:rPr>
              <a:t>features </a:t>
            </a:r>
            <a:r>
              <a:rPr sz="2800" spc="-45" dirty="0">
                <a:latin typeface="Georgia"/>
                <a:cs typeface="Georgia"/>
              </a:rPr>
              <a:t>of a </a:t>
            </a:r>
            <a:r>
              <a:rPr sz="2800" spc="-25" dirty="0">
                <a:latin typeface="Georgia"/>
                <a:cs typeface="Georgia"/>
              </a:rPr>
              <a:t>backward  </a:t>
            </a:r>
            <a:r>
              <a:rPr sz="2800" spc="-60" dirty="0">
                <a:latin typeface="Georgia"/>
                <a:cs typeface="Georgia"/>
              </a:rPr>
              <a:t>economy. </a:t>
            </a:r>
            <a:r>
              <a:rPr sz="2800" spc="-55" dirty="0">
                <a:latin typeface="Georgia"/>
                <a:cs typeface="Georgia"/>
              </a:rPr>
              <a:t>Various </a:t>
            </a:r>
            <a:r>
              <a:rPr sz="2800" spc="-35" dirty="0">
                <a:latin typeface="Georgia"/>
                <a:cs typeface="Georgia"/>
              </a:rPr>
              <a:t>details </a:t>
            </a:r>
            <a:r>
              <a:rPr sz="2800" spc="-40" dirty="0">
                <a:latin typeface="Georgia"/>
                <a:cs typeface="Georgia"/>
              </a:rPr>
              <a:t>about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50" dirty="0">
                <a:latin typeface="Georgia"/>
                <a:cs typeface="Georgia"/>
              </a:rPr>
              <a:t>population </a:t>
            </a:r>
            <a:r>
              <a:rPr sz="2800" spc="10" dirty="0">
                <a:latin typeface="Georgia"/>
                <a:cs typeface="Georgia"/>
              </a:rPr>
              <a:t>was  </a:t>
            </a:r>
            <a:r>
              <a:rPr sz="2800" spc="-30" dirty="0">
                <a:latin typeface="Georgia"/>
                <a:cs typeface="Georgia"/>
              </a:rPr>
              <a:t>first collected </a:t>
            </a:r>
            <a:r>
              <a:rPr sz="2800" spc="-50" dirty="0">
                <a:latin typeface="Georgia"/>
                <a:cs typeface="Georgia"/>
              </a:rPr>
              <a:t>through </a:t>
            </a:r>
            <a:r>
              <a:rPr sz="2800" spc="-45" dirty="0">
                <a:latin typeface="Georgia"/>
                <a:cs typeface="Georgia"/>
              </a:rPr>
              <a:t>a </a:t>
            </a:r>
            <a:r>
              <a:rPr sz="2800" spc="-35" dirty="0">
                <a:latin typeface="Georgia"/>
                <a:cs typeface="Georgia"/>
              </a:rPr>
              <a:t>census </a:t>
            </a:r>
            <a:r>
              <a:rPr sz="2800" spc="-70" dirty="0">
                <a:latin typeface="Georgia"/>
                <a:cs typeface="Georgia"/>
              </a:rPr>
              <a:t>in </a:t>
            </a:r>
            <a:r>
              <a:rPr sz="2800" spc="-15" dirty="0">
                <a:latin typeface="Georgia"/>
                <a:cs typeface="Georgia"/>
              </a:rPr>
              <a:t>1881.Before, </a:t>
            </a:r>
            <a:r>
              <a:rPr sz="2800" spc="85" dirty="0">
                <a:latin typeface="Georgia"/>
                <a:cs typeface="Georgia"/>
              </a:rPr>
              <a:t>1921,  </a:t>
            </a:r>
            <a:r>
              <a:rPr sz="2800" spc="-90" dirty="0">
                <a:latin typeface="Georgia"/>
                <a:cs typeface="Georgia"/>
              </a:rPr>
              <a:t>India </a:t>
            </a:r>
            <a:r>
              <a:rPr sz="2800" spc="10" dirty="0">
                <a:latin typeface="Georgia"/>
                <a:cs typeface="Georgia"/>
              </a:rPr>
              <a:t>was </a:t>
            </a:r>
            <a:r>
              <a:rPr sz="2800" spc="-70" dirty="0">
                <a:latin typeface="Georgia"/>
                <a:cs typeface="Georgia"/>
              </a:rPr>
              <a:t>in </a:t>
            </a:r>
            <a:r>
              <a:rPr sz="2800" spc="-30" dirty="0">
                <a:latin typeface="Georgia"/>
                <a:cs typeface="Georgia"/>
              </a:rPr>
              <a:t>first </a:t>
            </a:r>
            <a:r>
              <a:rPr sz="2800" spc="-25" dirty="0">
                <a:latin typeface="Georgia"/>
                <a:cs typeface="Georgia"/>
              </a:rPr>
              <a:t>stage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-50" dirty="0">
                <a:latin typeface="Georgia"/>
                <a:cs typeface="Georgia"/>
              </a:rPr>
              <a:t>demographic </a:t>
            </a:r>
            <a:r>
              <a:rPr sz="2800" spc="-55" dirty="0">
                <a:latin typeface="Georgia"/>
                <a:cs typeface="Georgia"/>
              </a:rPr>
              <a:t>transition. </a:t>
            </a:r>
            <a:r>
              <a:rPr sz="2800" spc="-50" dirty="0">
                <a:latin typeface="Georgia"/>
                <a:cs typeface="Georgia"/>
              </a:rPr>
              <a:t>The  </a:t>
            </a:r>
            <a:r>
              <a:rPr sz="2800" spc="-40" dirty="0">
                <a:latin typeface="Georgia"/>
                <a:cs typeface="Georgia"/>
              </a:rPr>
              <a:t>second </a:t>
            </a:r>
            <a:r>
              <a:rPr sz="2800" spc="-25" dirty="0">
                <a:latin typeface="Georgia"/>
                <a:cs typeface="Georgia"/>
              </a:rPr>
              <a:t>stage </a:t>
            </a:r>
            <a:r>
              <a:rPr sz="2800" spc="-45" dirty="0">
                <a:latin typeface="Georgia"/>
                <a:cs typeface="Georgia"/>
              </a:rPr>
              <a:t>of transition </a:t>
            </a:r>
            <a:r>
              <a:rPr sz="2800" spc="-25" dirty="0">
                <a:latin typeface="Georgia"/>
                <a:cs typeface="Georgia"/>
              </a:rPr>
              <a:t>started after </a:t>
            </a:r>
            <a:r>
              <a:rPr sz="2800" spc="85" dirty="0">
                <a:latin typeface="Georgia"/>
                <a:cs typeface="Georgia"/>
              </a:rPr>
              <a:t>1921. </a:t>
            </a:r>
            <a:r>
              <a:rPr sz="2800" spc="-60" dirty="0">
                <a:latin typeface="Georgia"/>
                <a:cs typeface="Georgia"/>
              </a:rPr>
              <a:t>However,  </a:t>
            </a:r>
            <a:r>
              <a:rPr sz="2800" spc="-35" dirty="0">
                <a:latin typeface="Georgia"/>
                <a:cs typeface="Georgia"/>
              </a:rPr>
              <a:t>neither the total </a:t>
            </a:r>
            <a:r>
              <a:rPr sz="2800" spc="-50" dirty="0">
                <a:latin typeface="Georgia"/>
                <a:cs typeface="Georgia"/>
              </a:rPr>
              <a:t>population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-90" dirty="0">
                <a:latin typeface="Georgia"/>
                <a:cs typeface="Georgia"/>
              </a:rPr>
              <a:t>India </a:t>
            </a:r>
            <a:r>
              <a:rPr sz="2800" spc="-40" dirty="0">
                <a:latin typeface="Georgia"/>
                <a:cs typeface="Georgia"/>
              </a:rPr>
              <a:t>nor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15" dirty="0">
                <a:latin typeface="Georgia"/>
                <a:cs typeface="Georgia"/>
              </a:rPr>
              <a:t>rate </a:t>
            </a:r>
            <a:r>
              <a:rPr sz="2800" spc="-45" dirty="0">
                <a:latin typeface="Georgia"/>
                <a:cs typeface="Georgia"/>
              </a:rPr>
              <a:t>of  </a:t>
            </a:r>
            <a:r>
              <a:rPr sz="2800" spc="-55" dirty="0">
                <a:latin typeface="Georgia"/>
                <a:cs typeface="Georgia"/>
              </a:rPr>
              <a:t>Population </a:t>
            </a:r>
            <a:r>
              <a:rPr sz="2800" spc="-15" dirty="0">
                <a:latin typeface="Georgia"/>
                <a:cs typeface="Georgia"/>
              </a:rPr>
              <a:t>growth </a:t>
            </a:r>
            <a:r>
              <a:rPr sz="2800" spc="-35" dirty="0">
                <a:latin typeface="Georgia"/>
                <a:cs typeface="Georgia"/>
              </a:rPr>
              <a:t>at </a:t>
            </a:r>
            <a:r>
              <a:rPr sz="2800" spc="-45" dirty="0">
                <a:latin typeface="Georgia"/>
                <a:cs typeface="Georgia"/>
              </a:rPr>
              <a:t>this </a:t>
            </a:r>
            <a:r>
              <a:rPr sz="2800" spc="-25" dirty="0">
                <a:latin typeface="Georgia"/>
                <a:cs typeface="Georgia"/>
              </a:rPr>
              <a:t>stage </a:t>
            </a:r>
            <a:r>
              <a:rPr sz="2800" spc="10" dirty="0">
                <a:latin typeface="Georgia"/>
                <a:cs typeface="Georgia"/>
              </a:rPr>
              <a:t>was very </a:t>
            </a:r>
            <a:r>
              <a:rPr sz="2800" spc="-90" dirty="0">
                <a:latin typeface="Georgia"/>
                <a:cs typeface="Georgia"/>
              </a:rPr>
              <a:t>high. </a:t>
            </a:r>
            <a:r>
              <a:rPr sz="2800" spc="-55" dirty="0">
                <a:latin typeface="Georgia"/>
                <a:cs typeface="Georgia"/>
              </a:rPr>
              <a:t>The  </a:t>
            </a:r>
            <a:r>
              <a:rPr sz="2800" spc="-5" dirty="0">
                <a:latin typeface="Georgia"/>
                <a:cs typeface="Georgia"/>
              </a:rPr>
              <a:t>year </a:t>
            </a:r>
            <a:r>
              <a:rPr sz="2800" spc="155" dirty="0">
                <a:latin typeface="Georgia"/>
                <a:cs typeface="Georgia"/>
              </a:rPr>
              <a:t>1921 </a:t>
            </a:r>
            <a:r>
              <a:rPr sz="2800" spc="-25" dirty="0">
                <a:latin typeface="Georgia"/>
                <a:cs typeface="Georgia"/>
              </a:rPr>
              <a:t>is described </a:t>
            </a:r>
            <a:r>
              <a:rPr sz="2800" spc="-30" dirty="0">
                <a:latin typeface="Georgia"/>
                <a:cs typeface="Georgia"/>
              </a:rPr>
              <a:t>as </a:t>
            </a:r>
            <a:r>
              <a:rPr sz="2800" spc="-35" dirty="0">
                <a:latin typeface="Georgia"/>
                <a:cs typeface="Georgia"/>
              </a:rPr>
              <a:t>the </a:t>
            </a:r>
            <a:r>
              <a:rPr sz="2800" spc="-55" dirty="0">
                <a:latin typeface="Georgia"/>
                <a:cs typeface="Georgia"/>
              </a:rPr>
              <a:t>“Year </a:t>
            </a:r>
            <a:r>
              <a:rPr sz="2800" spc="-45" dirty="0">
                <a:latin typeface="Georgia"/>
                <a:cs typeface="Georgia"/>
              </a:rPr>
              <a:t>of </a:t>
            </a:r>
            <a:r>
              <a:rPr sz="2800" spc="-80" dirty="0">
                <a:latin typeface="Georgia"/>
                <a:cs typeface="Georgia"/>
              </a:rPr>
              <a:t>Great </a:t>
            </a:r>
            <a:r>
              <a:rPr sz="2800" spc="-85" dirty="0">
                <a:latin typeface="Georgia"/>
                <a:cs typeface="Georgia"/>
              </a:rPr>
              <a:t>Divide”. </a:t>
            </a:r>
            <a:r>
              <a:rPr sz="2800" spc="-110" dirty="0">
                <a:latin typeface="Georgia"/>
                <a:cs typeface="Georgia"/>
              </a:rPr>
              <a:t>It  </a:t>
            </a:r>
            <a:r>
              <a:rPr sz="2800" spc="-25" dirty="0">
                <a:latin typeface="Georgia"/>
                <a:cs typeface="Georgia"/>
              </a:rPr>
              <a:t>is </a:t>
            </a:r>
            <a:r>
              <a:rPr sz="2800" spc="-30" dirty="0">
                <a:latin typeface="Georgia"/>
                <a:cs typeface="Georgia"/>
              </a:rPr>
              <a:t>because </a:t>
            </a:r>
            <a:r>
              <a:rPr sz="2800" spc="-25" dirty="0">
                <a:latin typeface="Georgia"/>
                <a:cs typeface="Georgia"/>
              </a:rPr>
              <a:t>after </a:t>
            </a:r>
            <a:r>
              <a:rPr sz="2800" spc="155" dirty="0">
                <a:latin typeface="Georgia"/>
                <a:cs typeface="Georgia"/>
              </a:rPr>
              <a:t>1921 </a:t>
            </a:r>
            <a:r>
              <a:rPr sz="2800" spc="-50" dirty="0">
                <a:latin typeface="Georgia"/>
                <a:cs typeface="Georgia"/>
              </a:rPr>
              <a:t>population </a:t>
            </a:r>
            <a:r>
              <a:rPr sz="2800" spc="15" dirty="0">
                <a:latin typeface="Georgia"/>
                <a:cs typeface="Georgia"/>
              </a:rPr>
              <a:t>grew </a:t>
            </a:r>
            <a:r>
              <a:rPr sz="2800" spc="-45" dirty="0">
                <a:latin typeface="Georgia"/>
                <a:cs typeface="Georgia"/>
              </a:rPr>
              <a:t>continuously  </a:t>
            </a:r>
            <a:r>
              <a:rPr sz="2800" spc="-70" dirty="0">
                <a:latin typeface="Georgia"/>
                <a:cs typeface="Georgia"/>
              </a:rPr>
              <a:t>and</a:t>
            </a:r>
            <a:r>
              <a:rPr sz="2800" spc="-75" dirty="0">
                <a:latin typeface="Georgia"/>
                <a:cs typeface="Georgia"/>
              </a:rPr>
              <a:t> </a:t>
            </a:r>
            <a:r>
              <a:rPr sz="2800" spc="-55" dirty="0">
                <a:latin typeface="Georgia"/>
                <a:cs typeface="Georgia"/>
              </a:rPr>
              <a:t>rapidly.</a:t>
            </a:r>
            <a:endParaRPr sz="2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245109"/>
            <a:ext cx="7779384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0" u="none" spc="-60" dirty="0">
                <a:latin typeface="Georgia"/>
                <a:cs typeface="Georgia"/>
              </a:rPr>
              <a:t>The </a:t>
            </a:r>
            <a:r>
              <a:rPr sz="3200" b="0" u="none" spc="-55" dirty="0">
                <a:latin typeface="Georgia"/>
                <a:cs typeface="Georgia"/>
              </a:rPr>
              <a:t>demographic conditions </a:t>
            </a:r>
            <a:r>
              <a:rPr sz="3200" b="0" u="none" spc="35" dirty="0">
                <a:latin typeface="Georgia"/>
                <a:cs typeface="Georgia"/>
              </a:rPr>
              <a:t>were </a:t>
            </a:r>
            <a:r>
              <a:rPr sz="3200" b="0" u="none" spc="-35" dirty="0">
                <a:latin typeface="Georgia"/>
                <a:cs typeface="Georgia"/>
              </a:rPr>
              <a:t>as</a:t>
            </a:r>
            <a:r>
              <a:rPr sz="3200" b="0" u="none" spc="-254" dirty="0">
                <a:latin typeface="Georgia"/>
                <a:cs typeface="Georgia"/>
              </a:rPr>
              <a:t> </a:t>
            </a:r>
            <a:r>
              <a:rPr sz="3200" b="0" u="none" spc="-80" dirty="0">
                <a:latin typeface="Georgia"/>
                <a:cs typeface="Georgia"/>
              </a:rPr>
              <a:t>under:-</a:t>
            </a:r>
            <a:endParaRPr sz="3200">
              <a:latin typeface="Georgia"/>
              <a:cs typeface="Georgi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3139" y="732789"/>
            <a:ext cx="7607934" cy="5728970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720"/>
              </a:spcBef>
              <a:buChar char="–"/>
              <a:tabLst>
                <a:tab pos="298450" algn="l"/>
              </a:tabLst>
            </a:pPr>
            <a:r>
              <a:rPr sz="2800" spc="-55" dirty="0">
                <a:latin typeface="Georgia"/>
                <a:cs typeface="Georgia"/>
              </a:rPr>
              <a:t>The </a:t>
            </a:r>
            <a:r>
              <a:rPr sz="2800" spc="-20" dirty="0">
                <a:latin typeface="Georgia"/>
                <a:cs typeface="Georgia"/>
              </a:rPr>
              <a:t>overall </a:t>
            </a:r>
            <a:r>
              <a:rPr sz="2800" spc="-25" dirty="0">
                <a:latin typeface="Georgia"/>
                <a:cs typeface="Georgia"/>
              </a:rPr>
              <a:t>literacy </a:t>
            </a:r>
            <a:r>
              <a:rPr sz="2800" spc="-15" dirty="0">
                <a:latin typeface="Georgia"/>
                <a:cs typeface="Georgia"/>
              </a:rPr>
              <a:t>level </a:t>
            </a:r>
            <a:r>
              <a:rPr sz="2800" spc="10" dirty="0">
                <a:latin typeface="Georgia"/>
                <a:cs typeface="Georgia"/>
              </a:rPr>
              <a:t>was </a:t>
            </a:r>
            <a:r>
              <a:rPr sz="2800" spc="-15" dirty="0">
                <a:latin typeface="Georgia"/>
                <a:cs typeface="Georgia"/>
              </a:rPr>
              <a:t>less </a:t>
            </a:r>
            <a:r>
              <a:rPr sz="2800" spc="-65" dirty="0">
                <a:latin typeface="Georgia"/>
                <a:cs typeface="Georgia"/>
              </a:rPr>
              <a:t>than</a:t>
            </a:r>
            <a:r>
              <a:rPr sz="2800" spc="-380" dirty="0">
                <a:latin typeface="Georgia"/>
                <a:cs typeface="Georgia"/>
              </a:rPr>
              <a:t> </a:t>
            </a:r>
            <a:r>
              <a:rPr sz="2800" spc="75" dirty="0">
                <a:latin typeface="Georgia"/>
                <a:cs typeface="Georgia"/>
              </a:rPr>
              <a:t>16%.</a:t>
            </a:r>
            <a:endParaRPr sz="2800">
              <a:latin typeface="Georgia"/>
              <a:cs typeface="Georgia"/>
            </a:endParaRPr>
          </a:p>
          <a:p>
            <a:pPr marL="298450" indent="-285750">
              <a:lnSpc>
                <a:spcPct val="100000"/>
              </a:lnSpc>
              <a:spcBef>
                <a:spcPts val="620"/>
              </a:spcBef>
              <a:buChar char="–"/>
              <a:tabLst>
                <a:tab pos="298450" algn="l"/>
              </a:tabLst>
            </a:pPr>
            <a:r>
              <a:rPr sz="2800" spc="-70" dirty="0">
                <a:latin typeface="Georgia"/>
                <a:cs typeface="Georgia"/>
              </a:rPr>
              <a:t>Female </a:t>
            </a:r>
            <a:r>
              <a:rPr sz="2800" spc="-25" dirty="0">
                <a:latin typeface="Georgia"/>
                <a:cs typeface="Georgia"/>
              </a:rPr>
              <a:t>literacy </a:t>
            </a:r>
            <a:r>
              <a:rPr sz="2800" spc="10" dirty="0">
                <a:latin typeface="Georgia"/>
                <a:cs typeface="Georgia"/>
              </a:rPr>
              <a:t>was</a:t>
            </a:r>
            <a:r>
              <a:rPr sz="2800" spc="-125" dirty="0">
                <a:latin typeface="Georgia"/>
                <a:cs typeface="Georgia"/>
              </a:rPr>
              <a:t> </a:t>
            </a:r>
            <a:r>
              <a:rPr sz="2800" spc="45" dirty="0">
                <a:latin typeface="Georgia"/>
                <a:cs typeface="Georgia"/>
              </a:rPr>
              <a:t>7%.</a:t>
            </a:r>
            <a:endParaRPr sz="2800">
              <a:latin typeface="Georgia"/>
              <a:cs typeface="Georgia"/>
            </a:endParaRPr>
          </a:p>
          <a:p>
            <a:pPr marL="298450" indent="-285750">
              <a:lnSpc>
                <a:spcPct val="100000"/>
              </a:lnSpc>
              <a:spcBef>
                <a:spcPts val="610"/>
              </a:spcBef>
              <a:buChar char="–"/>
              <a:tabLst>
                <a:tab pos="298450" algn="l"/>
              </a:tabLst>
            </a:pPr>
            <a:r>
              <a:rPr sz="2800" spc="-55" dirty="0">
                <a:latin typeface="Georgia"/>
                <a:cs typeface="Georgia"/>
              </a:rPr>
              <a:t>Overall </a:t>
            </a:r>
            <a:r>
              <a:rPr sz="2800" spc="-40" dirty="0">
                <a:latin typeface="Georgia"/>
                <a:cs typeface="Georgia"/>
              </a:rPr>
              <a:t>mortality </a:t>
            </a:r>
            <a:r>
              <a:rPr sz="2800" spc="-15" dirty="0">
                <a:latin typeface="Georgia"/>
                <a:cs typeface="Georgia"/>
              </a:rPr>
              <a:t>rate </a:t>
            </a:r>
            <a:r>
              <a:rPr sz="2800" spc="10" dirty="0">
                <a:latin typeface="Georgia"/>
                <a:cs typeface="Georgia"/>
              </a:rPr>
              <a:t>was</a:t>
            </a:r>
            <a:r>
              <a:rPr sz="2800" spc="-180" dirty="0">
                <a:latin typeface="Georgia"/>
                <a:cs typeface="Georgia"/>
              </a:rPr>
              <a:t> </a:t>
            </a:r>
            <a:r>
              <a:rPr sz="2800" spc="-65" dirty="0">
                <a:latin typeface="Georgia"/>
                <a:cs typeface="Georgia"/>
              </a:rPr>
              <a:t>high</a:t>
            </a:r>
            <a:endParaRPr sz="2800">
              <a:latin typeface="Georgia"/>
              <a:cs typeface="Georgia"/>
            </a:endParaRPr>
          </a:p>
          <a:p>
            <a:pPr marL="298450" marR="5080" indent="-285750">
              <a:lnSpc>
                <a:spcPts val="3279"/>
              </a:lnSpc>
              <a:spcBef>
                <a:spcPts val="785"/>
              </a:spcBef>
              <a:buChar char="–"/>
              <a:tabLst>
                <a:tab pos="298450" algn="l"/>
                <a:tab pos="1414780" algn="l"/>
                <a:tab pos="3036570" algn="l"/>
                <a:tab pos="3853179" algn="l"/>
                <a:tab pos="4657090" algn="l"/>
                <a:tab pos="5450205" algn="l"/>
                <a:tab pos="6170295" algn="l"/>
              </a:tabLst>
            </a:pPr>
            <a:r>
              <a:rPr sz="2800" spc="-145" dirty="0">
                <a:latin typeface="Georgia"/>
                <a:cs typeface="Georgia"/>
              </a:rPr>
              <a:t>In</a:t>
            </a:r>
            <a:r>
              <a:rPr sz="2800" spc="-65" dirty="0">
                <a:latin typeface="Georgia"/>
                <a:cs typeface="Georgia"/>
              </a:rPr>
              <a:t>f</a:t>
            </a:r>
            <a:r>
              <a:rPr sz="2800" spc="-75" dirty="0">
                <a:latin typeface="Georgia"/>
                <a:cs typeface="Georgia"/>
              </a:rPr>
              <a:t>an</a:t>
            </a:r>
            <a:r>
              <a:rPr sz="2800" spc="-20" dirty="0">
                <a:latin typeface="Georgia"/>
                <a:cs typeface="Georgia"/>
              </a:rPr>
              <a:t>t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-85" dirty="0">
                <a:latin typeface="Georgia"/>
                <a:cs typeface="Georgia"/>
              </a:rPr>
              <a:t>mo</a:t>
            </a:r>
            <a:r>
              <a:rPr sz="2800" spc="-10" dirty="0">
                <a:latin typeface="Georgia"/>
                <a:cs typeface="Georgia"/>
              </a:rPr>
              <a:t>r</a:t>
            </a:r>
            <a:r>
              <a:rPr sz="2800" spc="-15" dirty="0">
                <a:latin typeface="Georgia"/>
                <a:cs typeface="Georgia"/>
              </a:rPr>
              <a:t>t</a:t>
            </a:r>
            <a:r>
              <a:rPr sz="2800" spc="-55" dirty="0">
                <a:latin typeface="Georgia"/>
                <a:cs typeface="Georgia"/>
              </a:rPr>
              <a:t>al</a:t>
            </a:r>
            <a:r>
              <a:rPr sz="2800" spc="-35" dirty="0">
                <a:latin typeface="Georgia"/>
                <a:cs typeface="Georgia"/>
              </a:rPr>
              <a:t>i</a:t>
            </a:r>
            <a:r>
              <a:rPr sz="2800" dirty="0">
                <a:latin typeface="Georgia"/>
                <a:cs typeface="Georgia"/>
              </a:rPr>
              <a:t>t</a:t>
            </a:r>
            <a:r>
              <a:rPr sz="2800" spc="5" dirty="0">
                <a:latin typeface="Georgia"/>
                <a:cs typeface="Georgia"/>
              </a:rPr>
              <a:t>y</a:t>
            </a:r>
            <a:r>
              <a:rPr sz="2800" dirty="0">
                <a:latin typeface="Georgia"/>
                <a:cs typeface="Georgia"/>
              </a:rPr>
              <a:t>	r</a:t>
            </a:r>
            <a:r>
              <a:rPr sz="2800" spc="-25" dirty="0">
                <a:latin typeface="Georgia"/>
                <a:cs typeface="Georgia"/>
              </a:rPr>
              <a:t>at</a:t>
            </a:r>
            <a:r>
              <a:rPr sz="2800" spc="-20" dirty="0">
                <a:latin typeface="Georgia"/>
                <a:cs typeface="Georgia"/>
              </a:rPr>
              <a:t>e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90" dirty="0">
                <a:latin typeface="Georgia"/>
                <a:cs typeface="Georgia"/>
              </a:rPr>
              <a:t>w</a:t>
            </a:r>
            <a:r>
              <a:rPr sz="2800" spc="-35" dirty="0">
                <a:latin typeface="Georgia"/>
                <a:cs typeface="Georgia"/>
              </a:rPr>
              <a:t>a</a:t>
            </a:r>
            <a:r>
              <a:rPr sz="2800" spc="-25" dirty="0">
                <a:latin typeface="Georgia"/>
                <a:cs typeface="Georgia"/>
              </a:rPr>
              <a:t>s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180" dirty="0">
                <a:latin typeface="Georgia"/>
                <a:cs typeface="Georgia"/>
              </a:rPr>
              <a:t>2</a:t>
            </a:r>
            <a:r>
              <a:rPr sz="2800" spc="130" dirty="0">
                <a:latin typeface="Georgia"/>
                <a:cs typeface="Georgia"/>
              </a:rPr>
              <a:t>1</a:t>
            </a:r>
            <a:r>
              <a:rPr sz="2800" spc="-120" dirty="0">
                <a:latin typeface="Georgia"/>
                <a:cs typeface="Georgia"/>
              </a:rPr>
              <a:t>8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-25" dirty="0">
                <a:latin typeface="Georgia"/>
                <a:cs typeface="Georgia"/>
              </a:rPr>
              <a:t>p</a:t>
            </a:r>
            <a:r>
              <a:rPr sz="2800" spc="-15" dirty="0">
                <a:latin typeface="Georgia"/>
                <a:cs typeface="Georgia"/>
              </a:rPr>
              <a:t>e</a:t>
            </a:r>
            <a:r>
              <a:rPr sz="2800" spc="10" dirty="0">
                <a:latin typeface="Georgia"/>
                <a:cs typeface="Georgia"/>
              </a:rPr>
              <a:t>r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-45" dirty="0">
                <a:latin typeface="Georgia"/>
                <a:cs typeface="Georgia"/>
              </a:rPr>
              <a:t>t</a:t>
            </a:r>
            <a:r>
              <a:rPr sz="2800" spc="-70" dirty="0">
                <a:latin typeface="Georgia"/>
                <a:cs typeface="Georgia"/>
              </a:rPr>
              <a:t>h</a:t>
            </a:r>
            <a:r>
              <a:rPr sz="2800" spc="-25" dirty="0">
                <a:latin typeface="Georgia"/>
                <a:cs typeface="Georgia"/>
              </a:rPr>
              <a:t>o</a:t>
            </a:r>
            <a:r>
              <a:rPr sz="2800" spc="-65" dirty="0">
                <a:latin typeface="Georgia"/>
                <a:cs typeface="Georgia"/>
              </a:rPr>
              <a:t>u</a:t>
            </a:r>
            <a:r>
              <a:rPr sz="2800" spc="-55" dirty="0">
                <a:latin typeface="Georgia"/>
                <a:cs typeface="Georgia"/>
              </a:rPr>
              <a:t>san</a:t>
            </a:r>
            <a:r>
              <a:rPr sz="2800" spc="-35" dirty="0">
                <a:latin typeface="Georgia"/>
                <a:cs typeface="Georgia"/>
              </a:rPr>
              <a:t>d  </a:t>
            </a:r>
            <a:r>
              <a:rPr sz="2800" spc="-30" dirty="0">
                <a:latin typeface="Georgia"/>
                <a:cs typeface="Georgia"/>
              </a:rPr>
              <a:t>(Present </a:t>
            </a:r>
            <a:r>
              <a:rPr sz="2800" spc="-15" dirty="0">
                <a:latin typeface="Georgia"/>
                <a:cs typeface="Georgia"/>
              </a:rPr>
              <a:t>rate </a:t>
            </a:r>
            <a:r>
              <a:rPr sz="2800" spc="-25" dirty="0">
                <a:latin typeface="Georgia"/>
                <a:cs typeface="Georgia"/>
              </a:rPr>
              <a:t>is</a:t>
            </a:r>
            <a:r>
              <a:rPr sz="2800" spc="-165" dirty="0">
                <a:latin typeface="Georgia"/>
                <a:cs typeface="Georgia"/>
              </a:rPr>
              <a:t> </a:t>
            </a:r>
            <a:r>
              <a:rPr sz="2800" spc="-25" dirty="0">
                <a:latin typeface="Georgia"/>
                <a:cs typeface="Georgia"/>
              </a:rPr>
              <a:t>44/1000)</a:t>
            </a:r>
            <a:endParaRPr sz="2800">
              <a:latin typeface="Georgia"/>
              <a:cs typeface="Georgia"/>
            </a:endParaRPr>
          </a:p>
          <a:p>
            <a:pPr marL="298450" marR="5080" indent="-285750">
              <a:lnSpc>
                <a:spcPts val="3270"/>
              </a:lnSpc>
              <a:spcBef>
                <a:spcPts val="710"/>
              </a:spcBef>
              <a:buChar char="–"/>
              <a:tabLst>
                <a:tab pos="298450" algn="l"/>
                <a:tab pos="1075690" algn="l"/>
                <a:tab pos="2983865" algn="l"/>
                <a:tab pos="3790315" algn="l"/>
                <a:tab pos="4608830" algn="l"/>
                <a:tab pos="5493385" algn="l"/>
                <a:tab pos="6770370" algn="l"/>
              </a:tabLst>
            </a:pPr>
            <a:r>
              <a:rPr sz="2800" spc="-160" dirty="0">
                <a:latin typeface="Georgia"/>
                <a:cs typeface="Georgia"/>
              </a:rPr>
              <a:t>L</a:t>
            </a:r>
            <a:r>
              <a:rPr sz="2800" spc="-80" dirty="0">
                <a:latin typeface="Georgia"/>
                <a:cs typeface="Georgia"/>
              </a:rPr>
              <a:t>i</a:t>
            </a:r>
            <a:r>
              <a:rPr sz="2800" spc="-65" dirty="0">
                <a:latin typeface="Georgia"/>
                <a:cs typeface="Georgia"/>
              </a:rPr>
              <a:t>f</a:t>
            </a:r>
            <a:r>
              <a:rPr sz="2800" spc="10" dirty="0">
                <a:latin typeface="Georgia"/>
                <a:cs typeface="Georgia"/>
              </a:rPr>
              <a:t>e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10" dirty="0">
                <a:latin typeface="Georgia"/>
                <a:cs typeface="Georgia"/>
              </a:rPr>
              <a:t>e</a:t>
            </a:r>
            <a:r>
              <a:rPr sz="2800" spc="-65" dirty="0">
                <a:latin typeface="Georgia"/>
                <a:cs typeface="Georgia"/>
              </a:rPr>
              <a:t>x</a:t>
            </a:r>
            <a:r>
              <a:rPr sz="2800" spc="-25" dirty="0">
                <a:latin typeface="Georgia"/>
                <a:cs typeface="Georgia"/>
              </a:rPr>
              <a:t>p</a:t>
            </a:r>
            <a:r>
              <a:rPr sz="2800" spc="-15" dirty="0">
                <a:latin typeface="Georgia"/>
                <a:cs typeface="Georgia"/>
              </a:rPr>
              <a:t>e</a:t>
            </a:r>
            <a:r>
              <a:rPr sz="2800" spc="-50" dirty="0">
                <a:latin typeface="Georgia"/>
                <a:cs typeface="Georgia"/>
              </a:rPr>
              <a:t>c</a:t>
            </a:r>
            <a:r>
              <a:rPr sz="2800" spc="-60" dirty="0">
                <a:latin typeface="Georgia"/>
                <a:cs typeface="Georgia"/>
              </a:rPr>
              <a:t>tan</a:t>
            </a:r>
            <a:r>
              <a:rPr sz="2800" spc="-40" dirty="0">
                <a:latin typeface="Georgia"/>
                <a:cs typeface="Georgia"/>
              </a:rPr>
              <a:t>c</a:t>
            </a:r>
            <a:r>
              <a:rPr sz="2800" spc="30" dirty="0">
                <a:latin typeface="Georgia"/>
                <a:cs typeface="Georgia"/>
              </a:rPr>
              <a:t>y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90" dirty="0">
                <a:latin typeface="Georgia"/>
                <a:cs typeface="Georgia"/>
              </a:rPr>
              <a:t>w</a:t>
            </a:r>
            <a:r>
              <a:rPr sz="2800" spc="-35" dirty="0">
                <a:latin typeface="Georgia"/>
                <a:cs typeface="Georgia"/>
              </a:rPr>
              <a:t>a</a:t>
            </a:r>
            <a:r>
              <a:rPr sz="2800" spc="-25" dirty="0">
                <a:latin typeface="Georgia"/>
                <a:cs typeface="Georgia"/>
              </a:rPr>
              <a:t>s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-35" dirty="0">
                <a:latin typeface="Georgia"/>
                <a:cs typeface="Georgia"/>
              </a:rPr>
              <a:t>als</a:t>
            </a:r>
            <a:r>
              <a:rPr sz="2800" spc="-40" dirty="0">
                <a:latin typeface="Georgia"/>
                <a:cs typeface="Georgia"/>
              </a:rPr>
              <a:t>o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10" dirty="0">
                <a:latin typeface="Georgia"/>
                <a:cs typeface="Georgia"/>
              </a:rPr>
              <a:t>v</a:t>
            </a:r>
            <a:r>
              <a:rPr sz="2800" spc="15" dirty="0">
                <a:latin typeface="Georgia"/>
                <a:cs typeface="Georgia"/>
              </a:rPr>
              <a:t>e</a:t>
            </a:r>
            <a:r>
              <a:rPr sz="2800" dirty="0">
                <a:latin typeface="Georgia"/>
                <a:cs typeface="Georgia"/>
              </a:rPr>
              <a:t>r</a:t>
            </a:r>
            <a:r>
              <a:rPr sz="2800" spc="30" dirty="0">
                <a:latin typeface="Georgia"/>
                <a:cs typeface="Georgia"/>
              </a:rPr>
              <a:t>y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-40" dirty="0">
                <a:latin typeface="Georgia"/>
                <a:cs typeface="Georgia"/>
              </a:rPr>
              <a:t>lo</a:t>
            </a:r>
            <a:r>
              <a:rPr sz="2800" spc="90" dirty="0">
                <a:latin typeface="Georgia"/>
                <a:cs typeface="Georgia"/>
              </a:rPr>
              <a:t>w</a:t>
            </a:r>
            <a:r>
              <a:rPr sz="2800" spc="-45" dirty="0">
                <a:latin typeface="Georgia"/>
                <a:cs typeface="Georgia"/>
              </a:rPr>
              <a:t>-3</a:t>
            </a:r>
            <a:r>
              <a:rPr sz="2800" spc="-50" dirty="0">
                <a:latin typeface="Georgia"/>
                <a:cs typeface="Georgia"/>
              </a:rPr>
              <a:t>2</a:t>
            </a:r>
            <a:r>
              <a:rPr sz="2800" dirty="0">
                <a:latin typeface="Georgia"/>
                <a:cs typeface="Georgia"/>
              </a:rPr>
              <a:t>	</a:t>
            </a:r>
            <a:r>
              <a:rPr sz="2800" spc="15" dirty="0">
                <a:latin typeface="Georgia"/>
                <a:cs typeface="Georgia"/>
              </a:rPr>
              <a:t>y</a:t>
            </a:r>
            <a:r>
              <a:rPr sz="2800" spc="10" dirty="0">
                <a:latin typeface="Georgia"/>
                <a:cs typeface="Georgia"/>
              </a:rPr>
              <a:t>e</a:t>
            </a:r>
            <a:r>
              <a:rPr sz="2800" spc="-25" dirty="0">
                <a:latin typeface="Georgia"/>
                <a:cs typeface="Georgia"/>
              </a:rPr>
              <a:t>ar</a:t>
            </a:r>
            <a:r>
              <a:rPr sz="2800" spc="-5" dirty="0">
                <a:latin typeface="Georgia"/>
                <a:cs typeface="Georgia"/>
              </a:rPr>
              <a:t>s  </a:t>
            </a:r>
            <a:r>
              <a:rPr sz="2800" spc="-30" dirty="0">
                <a:latin typeface="Georgia"/>
                <a:cs typeface="Georgia"/>
              </a:rPr>
              <a:t>(Present </a:t>
            </a:r>
            <a:r>
              <a:rPr sz="2800" spc="-80" dirty="0">
                <a:latin typeface="Georgia"/>
                <a:cs typeface="Georgia"/>
              </a:rPr>
              <a:t>68</a:t>
            </a:r>
            <a:r>
              <a:rPr sz="2800" spc="-114" dirty="0">
                <a:latin typeface="Georgia"/>
                <a:cs typeface="Georgia"/>
              </a:rPr>
              <a:t> </a:t>
            </a:r>
            <a:r>
              <a:rPr sz="2800" spc="-5" dirty="0">
                <a:latin typeface="Georgia"/>
                <a:cs typeface="Georgia"/>
              </a:rPr>
              <a:t>years)</a:t>
            </a:r>
            <a:endParaRPr sz="2800">
              <a:latin typeface="Georgia"/>
              <a:cs typeface="Georgia"/>
            </a:endParaRPr>
          </a:p>
          <a:p>
            <a:pPr marL="298450" indent="-285750">
              <a:lnSpc>
                <a:spcPct val="100000"/>
              </a:lnSpc>
              <a:spcBef>
                <a:spcPts val="525"/>
              </a:spcBef>
              <a:buChar char="–"/>
              <a:tabLst>
                <a:tab pos="298450" algn="l"/>
              </a:tabLst>
            </a:pPr>
            <a:r>
              <a:rPr sz="2800" spc="-50" dirty="0">
                <a:latin typeface="Georgia"/>
                <a:cs typeface="Georgia"/>
              </a:rPr>
              <a:t>Extensive </a:t>
            </a:r>
            <a:r>
              <a:rPr sz="2800" spc="-10" dirty="0">
                <a:latin typeface="Georgia"/>
                <a:cs typeface="Georgia"/>
              </a:rPr>
              <a:t>poverty </a:t>
            </a:r>
            <a:r>
              <a:rPr sz="2800" spc="10" dirty="0">
                <a:latin typeface="Georgia"/>
                <a:cs typeface="Georgia"/>
              </a:rPr>
              <a:t>was</a:t>
            </a:r>
            <a:r>
              <a:rPr sz="2800" spc="-155" dirty="0">
                <a:latin typeface="Georgia"/>
                <a:cs typeface="Georgia"/>
              </a:rPr>
              <a:t> </a:t>
            </a:r>
            <a:r>
              <a:rPr sz="2800" spc="-25" dirty="0">
                <a:latin typeface="Georgia"/>
                <a:cs typeface="Georgia"/>
              </a:rPr>
              <a:t>present</a:t>
            </a:r>
            <a:endParaRPr sz="2800">
              <a:latin typeface="Georgia"/>
              <a:cs typeface="Georgia"/>
            </a:endParaRPr>
          </a:p>
          <a:p>
            <a:pPr marL="298450" marR="5080" indent="-285750" algn="just">
              <a:lnSpc>
                <a:spcPct val="97500"/>
              </a:lnSpc>
              <a:spcBef>
                <a:spcPts val="695"/>
              </a:spcBef>
              <a:buChar char="–"/>
              <a:tabLst>
                <a:tab pos="298450" algn="l"/>
              </a:tabLst>
            </a:pPr>
            <a:r>
              <a:rPr sz="2800" spc="-65" dirty="0">
                <a:latin typeface="Georgia"/>
                <a:cs typeface="Georgia"/>
              </a:rPr>
              <a:t>Public </a:t>
            </a:r>
            <a:r>
              <a:rPr sz="2800" spc="-50" dirty="0">
                <a:latin typeface="Georgia"/>
                <a:cs typeface="Georgia"/>
              </a:rPr>
              <a:t>health </a:t>
            </a:r>
            <a:r>
              <a:rPr sz="2800" spc="-35" dirty="0">
                <a:latin typeface="Georgia"/>
                <a:cs typeface="Georgia"/>
              </a:rPr>
              <a:t>facilities </a:t>
            </a:r>
            <a:r>
              <a:rPr sz="2800" spc="25" dirty="0">
                <a:latin typeface="Georgia"/>
                <a:cs typeface="Georgia"/>
              </a:rPr>
              <a:t>were </a:t>
            </a:r>
            <a:r>
              <a:rPr sz="2800" spc="-25" dirty="0">
                <a:latin typeface="Georgia"/>
                <a:cs typeface="Georgia"/>
              </a:rPr>
              <a:t>either </a:t>
            </a:r>
            <a:r>
              <a:rPr sz="2800" spc="-45" dirty="0">
                <a:latin typeface="Georgia"/>
                <a:cs typeface="Georgia"/>
              </a:rPr>
              <a:t>unavailable  </a:t>
            </a:r>
            <a:r>
              <a:rPr sz="2800" spc="-30" dirty="0">
                <a:latin typeface="Georgia"/>
                <a:cs typeface="Georgia"/>
              </a:rPr>
              <a:t>to large </a:t>
            </a:r>
            <a:r>
              <a:rPr sz="2800" spc="-60" dirty="0">
                <a:latin typeface="Georgia"/>
                <a:cs typeface="Georgia"/>
              </a:rPr>
              <a:t>chunks </a:t>
            </a:r>
            <a:r>
              <a:rPr sz="2800" spc="-50" dirty="0">
                <a:latin typeface="Georgia"/>
                <a:cs typeface="Georgia"/>
              </a:rPr>
              <a:t>of population </a:t>
            </a:r>
            <a:r>
              <a:rPr sz="2800" spc="-10" dirty="0">
                <a:latin typeface="Georgia"/>
                <a:cs typeface="Georgia"/>
              </a:rPr>
              <a:t>or </a:t>
            </a:r>
            <a:r>
              <a:rPr sz="2800" spc="25" dirty="0">
                <a:latin typeface="Georgia"/>
                <a:cs typeface="Georgia"/>
              </a:rPr>
              <a:t>were </a:t>
            </a:r>
            <a:r>
              <a:rPr sz="2800" spc="-50" dirty="0">
                <a:latin typeface="Georgia"/>
                <a:cs typeface="Georgia"/>
              </a:rPr>
              <a:t>highly  </a:t>
            </a:r>
            <a:r>
              <a:rPr sz="2800" spc="-45" dirty="0">
                <a:latin typeface="Georgia"/>
                <a:cs typeface="Georgia"/>
              </a:rPr>
              <a:t>inadequate </a:t>
            </a:r>
            <a:r>
              <a:rPr sz="2800" spc="-20" dirty="0">
                <a:latin typeface="Georgia"/>
                <a:cs typeface="Georgia"/>
              </a:rPr>
              <a:t>when</a:t>
            </a:r>
            <a:r>
              <a:rPr sz="2800" spc="-95" dirty="0">
                <a:latin typeface="Georgia"/>
                <a:cs typeface="Georgia"/>
              </a:rPr>
              <a:t> </a:t>
            </a:r>
            <a:r>
              <a:rPr sz="2800" spc="-50" dirty="0">
                <a:latin typeface="Georgia"/>
                <a:cs typeface="Georgia"/>
              </a:rPr>
              <a:t>available.</a:t>
            </a:r>
            <a:endParaRPr sz="2800">
              <a:latin typeface="Georgia"/>
              <a:cs typeface="Georgia"/>
            </a:endParaRPr>
          </a:p>
          <a:p>
            <a:pPr marL="298450" indent="-285750" algn="just">
              <a:lnSpc>
                <a:spcPct val="100000"/>
              </a:lnSpc>
              <a:spcBef>
                <a:spcPts val="620"/>
              </a:spcBef>
              <a:buChar char="–"/>
              <a:tabLst>
                <a:tab pos="298450" algn="l"/>
              </a:tabLst>
            </a:pPr>
            <a:r>
              <a:rPr sz="2800" spc="-45" dirty="0">
                <a:latin typeface="Georgia"/>
                <a:cs typeface="Georgia"/>
              </a:rPr>
              <a:t>Water </a:t>
            </a:r>
            <a:r>
              <a:rPr sz="2800" spc="-70" dirty="0">
                <a:latin typeface="Georgia"/>
                <a:cs typeface="Georgia"/>
              </a:rPr>
              <a:t>and </a:t>
            </a:r>
            <a:r>
              <a:rPr sz="2800" spc="-30" dirty="0">
                <a:latin typeface="Georgia"/>
                <a:cs typeface="Georgia"/>
              </a:rPr>
              <a:t>air borne </a:t>
            </a:r>
            <a:r>
              <a:rPr sz="2800" spc="-25" dirty="0">
                <a:latin typeface="Georgia"/>
                <a:cs typeface="Georgia"/>
              </a:rPr>
              <a:t>diseases </a:t>
            </a:r>
            <a:r>
              <a:rPr sz="2800" spc="25" dirty="0">
                <a:latin typeface="Georgia"/>
                <a:cs typeface="Georgia"/>
              </a:rPr>
              <a:t>were</a:t>
            </a:r>
            <a:r>
              <a:rPr sz="2800" spc="-210" dirty="0">
                <a:latin typeface="Georgia"/>
                <a:cs typeface="Georgia"/>
              </a:rPr>
              <a:t> </a:t>
            </a:r>
            <a:r>
              <a:rPr sz="2800" spc="-75" dirty="0">
                <a:latin typeface="Georgia"/>
                <a:cs typeface="Georgia"/>
              </a:rPr>
              <a:t>rampant.</a:t>
            </a:r>
            <a:endParaRPr sz="2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497840"/>
            <a:ext cx="73869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30" dirty="0"/>
              <a:t>OCCUPATIONAL</a:t>
            </a:r>
            <a:r>
              <a:rPr sz="4400" spc="-210" dirty="0"/>
              <a:t> </a:t>
            </a:r>
            <a:r>
              <a:rPr sz="4400" spc="-545" dirty="0"/>
              <a:t>STRUCTURE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2256789" y="1596389"/>
            <a:ext cx="4184015" cy="5073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3150" b="1" spc="-204" dirty="0">
                <a:latin typeface="Carlito"/>
                <a:cs typeface="Carlito"/>
              </a:rPr>
              <a:t>OCCUPATIONAL</a:t>
            </a:r>
            <a:r>
              <a:rPr sz="3150" b="1" spc="-400" dirty="0">
                <a:latin typeface="Carlito"/>
                <a:cs typeface="Carlito"/>
              </a:rPr>
              <a:t> </a:t>
            </a:r>
            <a:r>
              <a:rPr sz="3150" b="1" spc="-185" dirty="0">
                <a:latin typeface="Carlito"/>
                <a:cs typeface="Carlito"/>
              </a:rPr>
              <a:t>STRUCTURE</a:t>
            </a:r>
            <a:endParaRPr sz="3150">
              <a:latin typeface="Carlito"/>
              <a:cs typeface="Carlit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90800" y="3505200"/>
            <a:ext cx="2743200" cy="15613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29299"/>
              </a:lnSpc>
              <a:spcBef>
                <a:spcPts val="100"/>
              </a:spcBef>
            </a:pPr>
            <a:r>
              <a:rPr sz="2600" spc="-135" dirty="0">
                <a:latin typeface="Carlito"/>
                <a:cs typeface="Carlito"/>
              </a:rPr>
              <a:t>PRIMARY  </a:t>
            </a:r>
            <a:r>
              <a:rPr sz="2600" spc="-125" dirty="0">
                <a:latin typeface="Carlito"/>
                <a:cs typeface="Carlito"/>
              </a:rPr>
              <a:t>S</a:t>
            </a:r>
            <a:r>
              <a:rPr sz="2600" spc="-90" dirty="0">
                <a:latin typeface="Carlito"/>
                <a:cs typeface="Carlito"/>
              </a:rPr>
              <a:t>E</a:t>
            </a:r>
            <a:r>
              <a:rPr sz="2600" spc="-120" dirty="0">
                <a:latin typeface="Carlito"/>
                <a:cs typeface="Carlito"/>
              </a:rPr>
              <a:t>C</a:t>
            </a:r>
            <a:r>
              <a:rPr sz="2600" spc="-160" dirty="0">
                <a:latin typeface="Carlito"/>
                <a:cs typeface="Carlito"/>
              </a:rPr>
              <a:t>O</a:t>
            </a:r>
            <a:r>
              <a:rPr sz="2600" spc="-125" dirty="0">
                <a:latin typeface="Carlito"/>
                <a:cs typeface="Carlito"/>
              </a:rPr>
              <a:t>ND</a:t>
            </a:r>
            <a:r>
              <a:rPr sz="2600" spc="-140" dirty="0">
                <a:latin typeface="Carlito"/>
                <a:cs typeface="Carlito"/>
              </a:rPr>
              <a:t>A</a:t>
            </a:r>
            <a:r>
              <a:rPr sz="2600" spc="-145" dirty="0">
                <a:latin typeface="Carlito"/>
                <a:cs typeface="Carlito"/>
              </a:rPr>
              <a:t>R</a:t>
            </a:r>
            <a:r>
              <a:rPr sz="2600" spc="-80" dirty="0">
                <a:latin typeface="Carlito"/>
                <a:cs typeface="Carlito"/>
              </a:rPr>
              <a:t>Y  </a:t>
            </a:r>
            <a:r>
              <a:rPr sz="2600" spc="-114" dirty="0">
                <a:latin typeface="Carlito"/>
                <a:cs typeface="Carlito"/>
              </a:rPr>
              <a:t>TERTIARY</a:t>
            </a:r>
            <a:endParaRPr sz="260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320040"/>
            <a:ext cx="8066405" cy="6015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762000">
              <a:lnSpc>
                <a:spcPct val="120800"/>
              </a:lnSpc>
              <a:spcBef>
                <a:spcPts val="100"/>
              </a:spcBef>
            </a:pPr>
            <a:r>
              <a:rPr sz="2200" spc="-40" dirty="0">
                <a:latin typeface="Georgia"/>
                <a:cs typeface="Georgia"/>
              </a:rPr>
              <a:t>By occupational </a:t>
            </a:r>
            <a:r>
              <a:rPr sz="2200" spc="-20" dirty="0">
                <a:latin typeface="Georgia"/>
                <a:cs typeface="Georgia"/>
              </a:rPr>
              <a:t>structure </a:t>
            </a:r>
            <a:r>
              <a:rPr sz="2200" spc="40" dirty="0">
                <a:latin typeface="Georgia"/>
                <a:cs typeface="Georgia"/>
              </a:rPr>
              <a:t>we </a:t>
            </a:r>
            <a:r>
              <a:rPr sz="2200" spc="-60" dirty="0">
                <a:latin typeface="Georgia"/>
                <a:cs typeface="Georgia"/>
              </a:rPr>
              <a:t>mean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35" dirty="0">
                <a:latin typeface="Georgia"/>
                <a:cs typeface="Georgia"/>
              </a:rPr>
              <a:t>distribution of  </a:t>
            </a:r>
            <a:r>
              <a:rPr sz="2200" spc="-20" dirty="0">
                <a:latin typeface="Georgia"/>
                <a:cs typeface="Georgia"/>
              </a:rPr>
              <a:t>working </a:t>
            </a:r>
            <a:r>
              <a:rPr sz="2200" spc="-25" dirty="0">
                <a:latin typeface="Georgia"/>
                <a:cs typeface="Georgia"/>
              </a:rPr>
              <a:t>persons </a:t>
            </a:r>
            <a:r>
              <a:rPr sz="2200" spc="-20" dirty="0">
                <a:latin typeface="Georgia"/>
                <a:cs typeface="Georgia"/>
              </a:rPr>
              <a:t>across </a:t>
            </a:r>
            <a:r>
              <a:rPr sz="2200" spc="-35" dirty="0">
                <a:latin typeface="Georgia"/>
                <a:cs typeface="Georgia"/>
              </a:rPr>
              <a:t>different </a:t>
            </a:r>
            <a:r>
              <a:rPr sz="2200" spc="-30" dirty="0">
                <a:latin typeface="Georgia"/>
                <a:cs typeface="Georgia"/>
              </a:rPr>
              <a:t>industries </a:t>
            </a:r>
            <a:r>
              <a:rPr sz="2200" spc="-55" dirty="0">
                <a:latin typeface="Georgia"/>
                <a:cs typeface="Georgia"/>
              </a:rPr>
              <a:t>and </a:t>
            </a:r>
            <a:r>
              <a:rPr sz="2200" spc="-30" dirty="0">
                <a:latin typeface="Georgia"/>
                <a:cs typeface="Georgia"/>
              </a:rPr>
              <a:t>sectors.  </a:t>
            </a:r>
            <a:r>
              <a:rPr sz="2200" spc="-70" dirty="0">
                <a:latin typeface="Georgia"/>
                <a:cs typeface="Georgia"/>
              </a:rPr>
              <a:t>During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40" dirty="0">
                <a:latin typeface="Georgia"/>
                <a:cs typeface="Georgia"/>
              </a:rPr>
              <a:t>colonial </a:t>
            </a:r>
            <a:r>
              <a:rPr sz="2200" spc="-25" dirty="0">
                <a:latin typeface="Georgia"/>
                <a:cs typeface="Georgia"/>
              </a:rPr>
              <a:t>period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40" dirty="0">
                <a:latin typeface="Georgia"/>
                <a:cs typeface="Georgia"/>
              </a:rPr>
              <a:t>occupational </a:t>
            </a:r>
            <a:r>
              <a:rPr sz="2200" spc="-20" dirty="0">
                <a:latin typeface="Georgia"/>
                <a:cs typeface="Georgia"/>
              </a:rPr>
              <a:t>structure </a:t>
            </a:r>
            <a:r>
              <a:rPr sz="2200" spc="-40" dirty="0">
                <a:latin typeface="Georgia"/>
                <a:cs typeface="Georgia"/>
              </a:rPr>
              <a:t>of</a:t>
            </a:r>
            <a:r>
              <a:rPr sz="2200" spc="-160" dirty="0">
                <a:latin typeface="Georgia"/>
                <a:cs typeface="Georgia"/>
              </a:rPr>
              <a:t> </a:t>
            </a:r>
            <a:r>
              <a:rPr sz="2200" spc="-70" dirty="0">
                <a:latin typeface="Georgia"/>
                <a:cs typeface="Georgia"/>
              </a:rPr>
              <a:t>India  </a:t>
            </a:r>
            <a:r>
              <a:rPr sz="2200" spc="-10" dirty="0">
                <a:latin typeface="Georgia"/>
                <a:cs typeface="Georgia"/>
              </a:rPr>
              <a:t>showed </a:t>
            </a:r>
            <a:r>
              <a:rPr sz="2200" spc="-25" dirty="0">
                <a:latin typeface="Georgia"/>
                <a:cs typeface="Georgia"/>
              </a:rPr>
              <a:t>little </a:t>
            </a:r>
            <a:r>
              <a:rPr sz="2200" spc="-40" dirty="0">
                <a:latin typeface="Georgia"/>
                <a:cs typeface="Georgia"/>
              </a:rPr>
              <a:t>sign </a:t>
            </a:r>
            <a:r>
              <a:rPr sz="2200" spc="-35" dirty="0">
                <a:latin typeface="Georgia"/>
                <a:cs typeface="Georgia"/>
              </a:rPr>
              <a:t>of</a:t>
            </a:r>
            <a:r>
              <a:rPr sz="2200" spc="-160" dirty="0">
                <a:latin typeface="Georgia"/>
                <a:cs typeface="Georgia"/>
              </a:rPr>
              <a:t> </a:t>
            </a:r>
            <a:r>
              <a:rPr sz="2200" spc="-60" dirty="0">
                <a:latin typeface="Georgia"/>
                <a:cs typeface="Georgia"/>
              </a:rPr>
              <a:t>change.</a:t>
            </a:r>
            <a:endParaRPr sz="2200">
              <a:latin typeface="Georgia"/>
              <a:cs typeface="Georgia"/>
            </a:endParaRPr>
          </a:p>
          <a:p>
            <a:pPr marL="755650" marR="6985" indent="-285750">
              <a:lnSpc>
                <a:spcPct val="100000"/>
              </a:lnSpc>
              <a:spcBef>
                <a:spcPts val="540"/>
              </a:spcBef>
              <a:buChar char="–"/>
              <a:tabLst>
                <a:tab pos="755015" algn="l"/>
                <a:tab pos="755650" algn="l"/>
                <a:tab pos="1342390" algn="l"/>
                <a:tab pos="2291080" algn="l"/>
                <a:tab pos="3085465" algn="l"/>
                <a:tab pos="3450590" algn="l"/>
                <a:tab pos="4210685" algn="l"/>
                <a:tab pos="5008245" algn="l"/>
                <a:tab pos="5603875" algn="l"/>
                <a:tab pos="6694170" algn="l"/>
                <a:tab pos="7300595" algn="l"/>
                <a:tab pos="7666990" algn="l"/>
              </a:tabLst>
            </a:pPr>
            <a:r>
              <a:rPr sz="2200" spc="-75" dirty="0">
                <a:latin typeface="Georgia"/>
                <a:cs typeface="Georgia"/>
              </a:rPr>
              <a:t>T</a:t>
            </a:r>
            <a:r>
              <a:rPr sz="2200" spc="-70" dirty="0">
                <a:latin typeface="Georgia"/>
                <a:cs typeface="Georgia"/>
              </a:rPr>
              <a:t>h</a:t>
            </a:r>
            <a:r>
              <a:rPr sz="2200" spc="5" dirty="0">
                <a:latin typeface="Georgia"/>
                <a:cs typeface="Georgia"/>
              </a:rPr>
              <a:t>e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35" dirty="0">
                <a:latin typeface="Georgia"/>
                <a:cs typeface="Georgia"/>
              </a:rPr>
              <a:t>l</a:t>
            </a:r>
            <a:r>
              <a:rPr sz="2200" spc="-40" dirty="0">
                <a:latin typeface="Georgia"/>
                <a:cs typeface="Georgia"/>
              </a:rPr>
              <a:t>a</a:t>
            </a:r>
            <a:r>
              <a:rPr sz="2200" spc="-20" dirty="0">
                <a:latin typeface="Georgia"/>
                <a:cs typeface="Georgia"/>
              </a:rPr>
              <a:t>r</a:t>
            </a:r>
            <a:r>
              <a:rPr sz="2200" spc="-25" dirty="0">
                <a:latin typeface="Georgia"/>
                <a:cs typeface="Georgia"/>
              </a:rPr>
              <a:t>g</a:t>
            </a:r>
            <a:r>
              <a:rPr sz="2200" dirty="0">
                <a:latin typeface="Georgia"/>
                <a:cs typeface="Georgia"/>
              </a:rPr>
              <a:t>e</a:t>
            </a:r>
            <a:r>
              <a:rPr sz="2200" spc="-10" dirty="0">
                <a:latin typeface="Georgia"/>
                <a:cs typeface="Georgia"/>
              </a:rPr>
              <a:t>s</a:t>
            </a:r>
            <a:r>
              <a:rPr sz="2200" spc="-15" dirty="0">
                <a:latin typeface="Georgia"/>
                <a:cs typeface="Georgia"/>
              </a:rPr>
              <a:t>t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10" dirty="0">
                <a:latin typeface="Georgia"/>
                <a:cs typeface="Georgia"/>
              </a:rPr>
              <a:t>s</a:t>
            </a:r>
            <a:r>
              <a:rPr sz="2200" spc="-75" dirty="0">
                <a:latin typeface="Georgia"/>
                <a:cs typeface="Georgia"/>
              </a:rPr>
              <a:t>h</a:t>
            </a:r>
            <a:r>
              <a:rPr sz="2200" spc="-40" dirty="0">
                <a:latin typeface="Georgia"/>
                <a:cs typeface="Georgia"/>
              </a:rPr>
              <a:t>a</a:t>
            </a:r>
            <a:r>
              <a:rPr sz="2200" dirty="0">
                <a:latin typeface="Georgia"/>
                <a:cs typeface="Georgia"/>
              </a:rPr>
              <a:t>r</a:t>
            </a:r>
            <a:r>
              <a:rPr sz="2200" spc="5" dirty="0">
                <a:latin typeface="Georgia"/>
                <a:cs typeface="Georgia"/>
              </a:rPr>
              <a:t>e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20" dirty="0">
                <a:latin typeface="Georgia"/>
                <a:cs typeface="Georgia"/>
              </a:rPr>
              <a:t>o</a:t>
            </a:r>
            <a:r>
              <a:rPr sz="2200" spc="-50" dirty="0">
                <a:latin typeface="Georgia"/>
                <a:cs typeface="Georgia"/>
              </a:rPr>
              <a:t>f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80" dirty="0">
                <a:latin typeface="Georgia"/>
                <a:cs typeface="Georgia"/>
              </a:rPr>
              <a:t>w</a:t>
            </a:r>
            <a:r>
              <a:rPr sz="2200" spc="-30" dirty="0">
                <a:latin typeface="Georgia"/>
                <a:cs typeface="Georgia"/>
              </a:rPr>
              <a:t>o</a:t>
            </a:r>
            <a:r>
              <a:rPr sz="2200" spc="-15" dirty="0">
                <a:latin typeface="Georgia"/>
                <a:cs typeface="Georgia"/>
              </a:rPr>
              <a:t>r</a:t>
            </a:r>
            <a:r>
              <a:rPr sz="2200" spc="-10" dirty="0">
                <a:latin typeface="Georgia"/>
                <a:cs typeface="Georgia"/>
              </a:rPr>
              <a:t>k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60" dirty="0">
                <a:latin typeface="Georgia"/>
                <a:cs typeface="Georgia"/>
              </a:rPr>
              <a:t>f</a:t>
            </a:r>
            <a:r>
              <a:rPr sz="2200" spc="-30" dirty="0">
                <a:latin typeface="Georgia"/>
                <a:cs typeface="Georgia"/>
              </a:rPr>
              <a:t>o</a:t>
            </a:r>
            <a:r>
              <a:rPr sz="2200" spc="10" dirty="0">
                <a:latin typeface="Georgia"/>
                <a:cs typeface="Georgia"/>
              </a:rPr>
              <a:t>r</a:t>
            </a:r>
            <a:r>
              <a:rPr sz="2200" spc="-15" dirty="0">
                <a:latin typeface="Georgia"/>
                <a:cs typeface="Georgia"/>
              </a:rPr>
              <a:t>ce</a:t>
            </a:r>
            <a:r>
              <a:rPr sz="2200" spc="-145" dirty="0">
                <a:latin typeface="Georgia"/>
                <a:cs typeface="Georgia"/>
              </a:rPr>
              <a:t>,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100" dirty="0">
                <a:latin typeface="Georgia"/>
                <a:cs typeface="Georgia"/>
              </a:rPr>
              <a:t>i</a:t>
            </a:r>
            <a:r>
              <a:rPr sz="2200" spc="-85" dirty="0">
                <a:latin typeface="Georgia"/>
                <a:cs typeface="Georgia"/>
              </a:rPr>
              <a:t>.</a:t>
            </a:r>
            <a:r>
              <a:rPr sz="2200" spc="-10" dirty="0">
                <a:latin typeface="Georgia"/>
                <a:cs typeface="Georgia"/>
              </a:rPr>
              <a:t>e</a:t>
            </a:r>
            <a:r>
              <a:rPr sz="2200" spc="-145" dirty="0">
                <a:latin typeface="Georgia"/>
                <a:cs typeface="Georgia"/>
              </a:rPr>
              <a:t>.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100" dirty="0">
                <a:latin typeface="Georgia"/>
                <a:cs typeface="Georgia"/>
              </a:rPr>
              <a:t>7</a:t>
            </a:r>
            <a:r>
              <a:rPr sz="2200" spc="-135" dirty="0">
                <a:latin typeface="Georgia"/>
                <a:cs typeface="Georgia"/>
              </a:rPr>
              <a:t>0</a:t>
            </a:r>
            <a:r>
              <a:rPr sz="2200" dirty="0">
                <a:latin typeface="Georgia"/>
                <a:cs typeface="Georgia"/>
              </a:rPr>
              <a:t>-7</a:t>
            </a:r>
            <a:r>
              <a:rPr sz="2200" spc="45" dirty="0">
                <a:latin typeface="Georgia"/>
                <a:cs typeface="Georgia"/>
              </a:rPr>
              <a:t>5</a:t>
            </a:r>
            <a:r>
              <a:rPr sz="2200" spc="155" dirty="0">
                <a:latin typeface="Georgia"/>
                <a:cs typeface="Georgia"/>
              </a:rPr>
              <a:t>%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80" dirty="0">
                <a:latin typeface="Georgia"/>
                <a:cs typeface="Georgia"/>
              </a:rPr>
              <a:t>w</a:t>
            </a:r>
            <a:r>
              <a:rPr sz="2200" spc="-40" dirty="0">
                <a:latin typeface="Georgia"/>
                <a:cs typeface="Georgia"/>
              </a:rPr>
              <a:t>a</a:t>
            </a:r>
            <a:r>
              <a:rPr sz="2200" spc="-10" dirty="0">
                <a:latin typeface="Georgia"/>
                <a:cs typeface="Georgia"/>
              </a:rPr>
              <a:t>s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40" dirty="0">
                <a:latin typeface="Georgia"/>
                <a:cs typeface="Georgia"/>
              </a:rPr>
              <a:t>i</a:t>
            </a:r>
            <a:r>
              <a:rPr sz="2200" spc="-75" dirty="0">
                <a:latin typeface="Georgia"/>
                <a:cs typeface="Georgia"/>
              </a:rPr>
              <a:t>n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25" dirty="0">
                <a:latin typeface="Georgia"/>
                <a:cs typeface="Georgia"/>
              </a:rPr>
              <a:t>t</a:t>
            </a:r>
            <a:r>
              <a:rPr sz="2200" spc="-75" dirty="0">
                <a:latin typeface="Georgia"/>
                <a:cs typeface="Georgia"/>
              </a:rPr>
              <a:t>h</a:t>
            </a:r>
            <a:r>
              <a:rPr sz="2200" spc="5" dirty="0">
                <a:latin typeface="Georgia"/>
                <a:cs typeface="Georgia"/>
              </a:rPr>
              <a:t>e  </a:t>
            </a:r>
            <a:r>
              <a:rPr sz="2200" spc="-35" dirty="0">
                <a:latin typeface="Georgia"/>
                <a:cs typeface="Georgia"/>
              </a:rPr>
              <a:t>agricultural</a:t>
            </a:r>
            <a:r>
              <a:rPr sz="2200" spc="-55" dirty="0">
                <a:latin typeface="Georgia"/>
                <a:cs typeface="Georgia"/>
              </a:rPr>
              <a:t> </a:t>
            </a:r>
            <a:r>
              <a:rPr sz="2200" spc="-35" dirty="0">
                <a:latin typeface="Georgia"/>
                <a:cs typeface="Georgia"/>
              </a:rPr>
              <a:t>sector.</a:t>
            </a:r>
            <a:endParaRPr sz="2200">
              <a:latin typeface="Georgia"/>
              <a:cs typeface="Georgia"/>
            </a:endParaRPr>
          </a:p>
          <a:p>
            <a:pPr marL="755650" marR="5080" indent="-285750">
              <a:lnSpc>
                <a:spcPct val="100000"/>
              </a:lnSpc>
              <a:spcBef>
                <a:spcPts val="550"/>
              </a:spcBef>
              <a:buChar char="–"/>
              <a:tabLst>
                <a:tab pos="755015" algn="l"/>
                <a:tab pos="755650" algn="l"/>
                <a:tab pos="1409065" algn="l"/>
                <a:tab pos="3361054" algn="l"/>
                <a:tab pos="4297680" algn="l"/>
                <a:tab pos="5721350" algn="l"/>
                <a:tab pos="6267450" algn="l"/>
                <a:tab pos="7023100" algn="l"/>
                <a:tab pos="7668895" algn="l"/>
              </a:tabLst>
            </a:pPr>
            <a:r>
              <a:rPr sz="2200" spc="-75" dirty="0">
                <a:latin typeface="Georgia"/>
                <a:cs typeface="Georgia"/>
              </a:rPr>
              <a:t>T</a:t>
            </a:r>
            <a:r>
              <a:rPr sz="2200" spc="-70" dirty="0">
                <a:latin typeface="Georgia"/>
                <a:cs typeface="Georgia"/>
              </a:rPr>
              <a:t>h</a:t>
            </a:r>
            <a:r>
              <a:rPr sz="2200" spc="5" dirty="0">
                <a:latin typeface="Georgia"/>
                <a:cs typeface="Georgia"/>
              </a:rPr>
              <a:t>e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125" dirty="0">
                <a:latin typeface="Georgia"/>
                <a:cs typeface="Georgia"/>
              </a:rPr>
              <a:t>m</a:t>
            </a:r>
            <a:r>
              <a:rPr sz="2200" spc="-40" dirty="0">
                <a:latin typeface="Georgia"/>
                <a:cs typeface="Georgia"/>
              </a:rPr>
              <a:t>a</a:t>
            </a:r>
            <a:r>
              <a:rPr sz="2200" spc="-85" dirty="0">
                <a:latin typeface="Georgia"/>
                <a:cs typeface="Georgia"/>
              </a:rPr>
              <a:t>n</a:t>
            </a:r>
            <a:r>
              <a:rPr sz="2200" spc="-60" dirty="0">
                <a:latin typeface="Georgia"/>
                <a:cs typeface="Georgia"/>
              </a:rPr>
              <a:t>u</a:t>
            </a:r>
            <a:r>
              <a:rPr sz="2200" spc="-50" dirty="0">
                <a:latin typeface="Georgia"/>
                <a:cs typeface="Georgia"/>
              </a:rPr>
              <a:t>fa</a:t>
            </a:r>
            <a:r>
              <a:rPr sz="2200" spc="-25" dirty="0">
                <a:latin typeface="Georgia"/>
                <a:cs typeface="Georgia"/>
              </a:rPr>
              <a:t>ct</a:t>
            </a:r>
            <a:r>
              <a:rPr sz="2200" spc="-60" dirty="0">
                <a:latin typeface="Georgia"/>
                <a:cs typeface="Georgia"/>
              </a:rPr>
              <a:t>u</a:t>
            </a:r>
            <a:r>
              <a:rPr sz="2200" spc="-20" dirty="0">
                <a:latin typeface="Georgia"/>
                <a:cs typeface="Georgia"/>
              </a:rPr>
              <a:t>r</a:t>
            </a:r>
            <a:r>
              <a:rPr sz="2200" spc="-10" dirty="0">
                <a:latin typeface="Georgia"/>
                <a:cs typeface="Georgia"/>
              </a:rPr>
              <a:t>i</a:t>
            </a:r>
            <a:r>
              <a:rPr sz="2200" spc="-85" dirty="0">
                <a:latin typeface="Georgia"/>
                <a:cs typeface="Georgia"/>
              </a:rPr>
              <a:t>n</a:t>
            </a:r>
            <a:r>
              <a:rPr sz="2200" spc="-35" dirty="0">
                <a:latin typeface="Georgia"/>
                <a:cs typeface="Georgia"/>
              </a:rPr>
              <a:t>g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10" dirty="0">
                <a:latin typeface="Georgia"/>
                <a:cs typeface="Georgia"/>
              </a:rPr>
              <a:t>s</a:t>
            </a:r>
            <a:r>
              <a:rPr sz="2200" dirty="0">
                <a:latin typeface="Georgia"/>
                <a:cs typeface="Georgia"/>
              </a:rPr>
              <a:t>e</a:t>
            </a:r>
            <a:r>
              <a:rPr sz="2200" spc="-30" dirty="0">
                <a:latin typeface="Georgia"/>
                <a:cs typeface="Georgia"/>
              </a:rPr>
              <a:t>c</a:t>
            </a:r>
            <a:r>
              <a:rPr sz="2200" spc="-20" dirty="0">
                <a:latin typeface="Georgia"/>
                <a:cs typeface="Georgia"/>
              </a:rPr>
              <a:t>t</a:t>
            </a:r>
            <a:r>
              <a:rPr sz="2200" spc="-30" dirty="0">
                <a:latin typeface="Georgia"/>
                <a:cs typeface="Georgia"/>
              </a:rPr>
              <a:t>o</a:t>
            </a:r>
            <a:r>
              <a:rPr sz="2200" spc="5" dirty="0">
                <a:latin typeface="Georgia"/>
                <a:cs typeface="Georgia"/>
              </a:rPr>
              <a:t>r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50" dirty="0">
                <a:latin typeface="Georgia"/>
                <a:cs typeface="Georgia"/>
              </a:rPr>
              <a:t>a</a:t>
            </a:r>
            <a:r>
              <a:rPr sz="2200" spc="-25" dirty="0">
                <a:latin typeface="Georgia"/>
                <a:cs typeface="Georgia"/>
              </a:rPr>
              <a:t>c</a:t>
            </a:r>
            <a:r>
              <a:rPr sz="2200" spc="-30" dirty="0">
                <a:latin typeface="Georgia"/>
                <a:cs typeface="Georgia"/>
              </a:rPr>
              <a:t>c</a:t>
            </a:r>
            <a:r>
              <a:rPr sz="2200" spc="-40" dirty="0">
                <a:latin typeface="Georgia"/>
                <a:cs typeface="Georgia"/>
              </a:rPr>
              <a:t>o</a:t>
            </a:r>
            <a:r>
              <a:rPr sz="2200" spc="-60" dirty="0">
                <a:latin typeface="Georgia"/>
                <a:cs typeface="Georgia"/>
              </a:rPr>
              <a:t>u</a:t>
            </a:r>
            <a:r>
              <a:rPr sz="2200" spc="-50" dirty="0">
                <a:latin typeface="Georgia"/>
                <a:cs typeface="Georgia"/>
              </a:rPr>
              <a:t>nt</a:t>
            </a:r>
            <a:r>
              <a:rPr sz="2200" dirty="0">
                <a:latin typeface="Georgia"/>
                <a:cs typeface="Georgia"/>
              </a:rPr>
              <a:t>e</a:t>
            </a:r>
            <a:r>
              <a:rPr sz="2200" spc="-45" dirty="0">
                <a:latin typeface="Georgia"/>
                <a:cs typeface="Georgia"/>
              </a:rPr>
              <a:t>d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60" dirty="0">
                <a:latin typeface="Georgia"/>
                <a:cs typeface="Georgia"/>
              </a:rPr>
              <a:t>f</a:t>
            </a:r>
            <a:r>
              <a:rPr sz="2200" spc="-30" dirty="0">
                <a:latin typeface="Georgia"/>
                <a:cs typeface="Georgia"/>
              </a:rPr>
              <a:t>o</a:t>
            </a:r>
            <a:r>
              <a:rPr sz="2200" spc="5" dirty="0">
                <a:latin typeface="Georgia"/>
                <a:cs typeface="Georgia"/>
              </a:rPr>
              <a:t>r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260" dirty="0">
                <a:latin typeface="Georgia"/>
                <a:cs typeface="Georgia"/>
              </a:rPr>
              <a:t>1</a:t>
            </a:r>
            <a:r>
              <a:rPr sz="2200" spc="-145" dirty="0">
                <a:latin typeface="Georgia"/>
                <a:cs typeface="Georgia"/>
              </a:rPr>
              <a:t>0</a:t>
            </a:r>
            <a:r>
              <a:rPr sz="2200" spc="155" dirty="0">
                <a:latin typeface="Georgia"/>
                <a:cs typeface="Georgia"/>
              </a:rPr>
              <a:t>%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40" dirty="0">
                <a:latin typeface="Georgia"/>
                <a:cs typeface="Georgia"/>
              </a:rPr>
              <a:t>a</a:t>
            </a:r>
            <a:r>
              <a:rPr sz="2200" spc="-85" dirty="0">
                <a:latin typeface="Georgia"/>
                <a:cs typeface="Georgia"/>
              </a:rPr>
              <a:t>n</a:t>
            </a:r>
            <a:r>
              <a:rPr sz="2200" spc="-45" dirty="0">
                <a:latin typeface="Georgia"/>
                <a:cs typeface="Georgia"/>
              </a:rPr>
              <a:t>d</a:t>
            </a:r>
            <a:r>
              <a:rPr sz="2200" dirty="0">
                <a:latin typeface="Georgia"/>
                <a:cs typeface="Georgia"/>
              </a:rPr>
              <a:t>	</a:t>
            </a:r>
            <a:r>
              <a:rPr sz="2200" spc="-25" dirty="0">
                <a:latin typeface="Georgia"/>
                <a:cs typeface="Georgia"/>
              </a:rPr>
              <a:t>t</a:t>
            </a:r>
            <a:r>
              <a:rPr sz="2200" spc="-75" dirty="0">
                <a:latin typeface="Georgia"/>
                <a:cs typeface="Georgia"/>
              </a:rPr>
              <a:t>h</a:t>
            </a:r>
            <a:r>
              <a:rPr sz="2200" spc="5" dirty="0">
                <a:latin typeface="Georgia"/>
                <a:cs typeface="Georgia"/>
              </a:rPr>
              <a:t>e  </a:t>
            </a:r>
            <a:r>
              <a:rPr sz="2200" spc="-10" dirty="0">
                <a:latin typeface="Georgia"/>
                <a:cs typeface="Georgia"/>
              </a:rPr>
              <a:t>services </a:t>
            </a:r>
            <a:r>
              <a:rPr sz="2200" spc="-15" dirty="0">
                <a:latin typeface="Georgia"/>
                <a:cs typeface="Georgia"/>
              </a:rPr>
              <a:t>sector </a:t>
            </a:r>
            <a:r>
              <a:rPr sz="2200" spc="35" dirty="0">
                <a:latin typeface="Georgia"/>
                <a:cs typeface="Georgia"/>
              </a:rPr>
              <a:t>15-20%</a:t>
            </a:r>
            <a:r>
              <a:rPr sz="2200" spc="-140" dirty="0">
                <a:latin typeface="Georgia"/>
                <a:cs typeface="Georgia"/>
              </a:rPr>
              <a:t> </a:t>
            </a:r>
            <a:r>
              <a:rPr sz="2200" spc="-25" dirty="0">
                <a:latin typeface="Georgia"/>
                <a:cs typeface="Georgia"/>
              </a:rPr>
              <a:t>respectively.</a:t>
            </a:r>
            <a:endParaRPr sz="2200">
              <a:latin typeface="Georgia"/>
              <a:cs typeface="Georgia"/>
            </a:endParaRPr>
          </a:p>
          <a:p>
            <a:pPr marL="755650" indent="-285750">
              <a:lnSpc>
                <a:spcPct val="100000"/>
              </a:lnSpc>
              <a:spcBef>
                <a:spcPts val="550"/>
              </a:spcBef>
              <a:buChar char="–"/>
              <a:tabLst>
                <a:tab pos="755015" algn="l"/>
                <a:tab pos="755650" algn="l"/>
              </a:tabLst>
            </a:pPr>
            <a:r>
              <a:rPr sz="2200" spc="-55" dirty="0">
                <a:latin typeface="Georgia"/>
                <a:cs typeface="Georgia"/>
              </a:rPr>
              <a:t>Regional </a:t>
            </a:r>
            <a:r>
              <a:rPr sz="2200" spc="-25" dirty="0">
                <a:latin typeface="Georgia"/>
                <a:cs typeface="Georgia"/>
              </a:rPr>
              <a:t>disparities </a:t>
            </a:r>
            <a:r>
              <a:rPr sz="2200" spc="20" dirty="0">
                <a:latin typeface="Georgia"/>
                <a:cs typeface="Georgia"/>
              </a:rPr>
              <a:t>were </a:t>
            </a:r>
            <a:r>
              <a:rPr sz="2200" spc="-25" dirty="0">
                <a:latin typeface="Georgia"/>
                <a:cs typeface="Georgia"/>
              </a:rPr>
              <a:t>also </a:t>
            </a:r>
            <a:r>
              <a:rPr sz="2200" spc="-65" dirty="0">
                <a:latin typeface="Georgia"/>
                <a:cs typeface="Georgia"/>
              </a:rPr>
              <a:t>an </a:t>
            </a:r>
            <a:r>
              <a:rPr sz="2200" spc="-45" dirty="0">
                <a:latin typeface="Georgia"/>
                <a:cs typeface="Georgia"/>
              </a:rPr>
              <a:t>important</a:t>
            </a:r>
            <a:r>
              <a:rPr sz="2200" spc="-185" dirty="0">
                <a:latin typeface="Georgia"/>
                <a:cs typeface="Georgia"/>
              </a:rPr>
              <a:t> </a:t>
            </a:r>
            <a:r>
              <a:rPr sz="2200" spc="-25" dirty="0">
                <a:latin typeface="Georgia"/>
                <a:cs typeface="Georgia"/>
              </a:rPr>
              <a:t>feature</a:t>
            </a:r>
            <a:endParaRPr sz="2200">
              <a:latin typeface="Georgia"/>
              <a:cs typeface="Georgia"/>
            </a:endParaRPr>
          </a:p>
          <a:p>
            <a:pPr marL="755650" marR="6350" indent="-285750" algn="just">
              <a:lnSpc>
                <a:spcPct val="100000"/>
              </a:lnSpc>
              <a:spcBef>
                <a:spcPts val="550"/>
              </a:spcBef>
              <a:buChar char="–"/>
              <a:tabLst>
                <a:tab pos="755650" algn="l"/>
              </a:tabLst>
            </a:pPr>
            <a:r>
              <a:rPr sz="2200" spc="-25" dirty="0">
                <a:latin typeface="Georgia"/>
                <a:cs typeface="Georgia"/>
              </a:rPr>
              <a:t>There </a:t>
            </a:r>
            <a:r>
              <a:rPr sz="2200" spc="5" dirty="0">
                <a:latin typeface="Georgia"/>
                <a:cs typeface="Georgia"/>
              </a:rPr>
              <a:t>was </a:t>
            </a:r>
            <a:r>
              <a:rPr sz="2200" spc="-35" dirty="0">
                <a:latin typeface="Georgia"/>
                <a:cs typeface="Georgia"/>
              </a:rPr>
              <a:t>a decline </a:t>
            </a:r>
            <a:r>
              <a:rPr sz="2200" spc="-55" dirty="0">
                <a:latin typeface="Georgia"/>
                <a:cs typeface="Georgia"/>
              </a:rPr>
              <a:t>in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35" dirty="0">
                <a:latin typeface="Georgia"/>
                <a:cs typeface="Georgia"/>
              </a:rPr>
              <a:t>dependence </a:t>
            </a:r>
            <a:r>
              <a:rPr sz="2200" spc="-40" dirty="0">
                <a:latin typeface="Georgia"/>
                <a:cs typeface="Georgia"/>
              </a:rPr>
              <a:t>of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10" dirty="0">
                <a:latin typeface="Georgia"/>
                <a:cs typeface="Georgia"/>
              </a:rPr>
              <a:t>work </a:t>
            </a:r>
            <a:r>
              <a:rPr sz="2200" spc="-20" dirty="0">
                <a:latin typeface="Georgia"/>
                <a:cs typeface="Georgia"/>
              </a:rPr>
              <a:t>force </a:t>
            </a:r>
            <a:r>
              <a:rPr sz="2200" spc="-55" dirty="0">
                <a:latin typeface="Georgia"/>
                <a:cs typeface="Georgia"/>
              </a:rPr>
              <a:t>on 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40" dirty="0">
                <a:latin typeface="Georgia"/>
                <a:cs typeface="Georgia"/>
              </a:rPr>
              <a:t>Agricultural </a:t>
            </a:r>
            <a:r>
              <a:rPr sz="2200" spc="-15" dirty="0">
                <a:latin typeface="Georgia"/>
                <a:cs typeface="Georgia"/>
              </a:rPr>
              <a:t>sector </a:t>
            </a:r>
            <a:r>
              <a:rPr sz="2200" spc="-55" dirty="0">
                <a:latin typeface="Georgia"/>
                <a:cs typeface="Georgia"/>
              </a:rPr>
              <a:t>in </a:t>
            </a:r>
            <a:r>
              <a:rPr sz="2200" spc="-20" dirty="0">
                <a:latin typeface="Georgia"/>
                <a:cs typeface="Georgia"/>
              </a:rPr>
              <a:t>parts </a:t>
            </a:r>
            <a:r>
              <a:rPr sz="2200" spc="-40" dirty="0">
                <a:latin typeface="Georgia"/>
                <a:cs typeface="Georgia"/>
              </a:rPr>
              <a:t>of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45" dirty="0">
                <a:latin typeface="Georgia"/>
                <a:cs typeface="Georgia"/>
              </a:rPr>
              <a:t>then </a:t>
            </a:r>
            <a:r>
              <a:rPr sz="2200" spc="-65" dirty="0">
                <a:latin typeface="Georgia"/>
                <a:cs typeface="Georgia"/>
              </a:rPr>
              <a:t>Madras  </a:t>
            </a:r>
            <a:r>
              <a:rPr sz="2200" spc="-30" dirty="0">
                <a:latin typeface="Georgia"/>
                <a:cs typeface="Georgia"/>
              </a:rPr>
              <a:t>Presidency </a:t>
            </a:r>
            <a:r>
              <a:rPr sz="2200" spc="-65" dirty="0">
                <a:latin typeface="Georgia"/>
                <a:cs typeface="Georgia"/>
              </a:rPr>
              <a:t>(i.e. </a:t>
            </a:r>
            <a:r>
              <a:rPr sz="2200" spc="-35" dirty="0">
                <a:latin typeface="Georgia"/>
                <a:cs typeface="Georgia"/>
              </a:rPr>
              <a:t>Present-day </a:t>
            </a:r>
            <a:r>
              <a:rPr sz="2200" spc="-60" dirty="0">
                <a:latin typeface="Georgia"/>
                <a:cs typeface="Georgia"/>
              </a:rPr>
              <a:t>Tamil </a:t>
            </a:r>
            <a:r>
              <a:rPr sz="2200" spc="-95" dirty="0">
                <a:latin typeface="Georgia"/>
                <a:cs typeface="Georgia"/>
              </a:rPr>
              <a:t>Nadu, </a:t>
            </a:r>
            <a:r>
              <a:rPr sz="2200" spc="-60" dirty="0">
                <a:latin typeface="Georgia"/>
                <a:cs typeface="Georgia"/>
              </a:rPr>
              <a:t>Andhra </a:t>
            </a:r>
            <a:r>
              <a:rPr sz="2200" spc="-50" dirty="0">
                <a:latin typeface="Georgia"/>
                <a:cs typeface="Georgia"/>
              </a:rPr>
              <a:t>Pradesh,  </a:t>
            </a:r>
            <a:r>
              <a:rPr sz="2200" spc="-45" dirty="0">
                <a:latin typeface="Georgia"/>
                <a:cs typeface="Georgia"/>
              </a:rPr>
              <a:t>Kerala </a:t>
            </a:r>
            <a:r>
              <a:rPr sz="2200" spc="-60" dirty="0">
                <a:latin typeface="Georgia"/>
                <a:cs typeface="Georgia"/>
              </a:rPr>
              <a:t>and </a:t>
            </a:r>
            <a:r>
              <a:rPr sz="2200" spc="-55" dirty="0">
                <a:latin typeface="Georgia"/>
                <a:cs typeface="Georgia"/>
              </a:rPr>
              <a:t>Karnataka), Maharashtra and </a:t>
            </a:r>
            <a:r>
              <a:rPr sz="2200" spc="-40" dirty="0">
                <a:latin typeface="Georgia"/>
                <a:cs typeface="Georgia"/>
              </a:rPr>
              <a:t>West </a:t>
            </a:r>
            <a:r>
              <a:rPr sz="2200" spc="-50" dirty="0">
                <a:latin typeface="Georgia"/>
                <a:cs typeface="Georgia"/>
              </a:rPr>
              <a:t>Bengal </a:t>
            </a:r>
            <a:r>
              <a:rPr sz="2200" spc="-60" dirty="0">
                <a:latin typeface="Georgia"/>
                <a:cs typeface="Georgia"/>
              </a:rPr>
              <a:t>and  </a:t>
            </a:r>
            <a:r>
              <a:rPr sz="2200" spc="-25" dirty="0">
                <a:latin typeface="Georgia"/>
                <a:cs typeface="Georgia"/>
              </a:rPr>
              <a:t>increase </a:t>
            </a:r>
            <a:r>
              <a:rPr sz="2200" spc="-60" dirty="0">
                <a:latin typeface="Georgia"/>
                <a:cs typeface="Georgia"/>
              </a:rPr>
              <a:t>in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50" dirty="0">
                <a:latin typeface="Georgia"/>
                <a:cs typeface="Georgia"/>
              </a:rPr>
              <a:t>manufacturing </a:t>
            </a:r>
            <a:r>
              <a:rPr sz="2200" spc="-55" dirty="0">
                <a:latin typeface="Georgia"/>
                <a:cs typeface="Georgia"/>
              </a:rPr>
              <a:t>and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10" dirty="0">
                <a:latin typeface="Georgia"/>
                <a:cs typeface="Georgia"/>
              </a:rPr>
              <a:t>services</a:t>
            </a:r>
            <a:r>
              <a:rPr sz="2200" spc="-150" dirty="0">
                <a:latin typeface="Georgia"/>
                <a:cs typeface="Georgia"/>
              </a:rPr>
              <a:t> </a:t>
            </a:r>
            <a:r>
              <a:rPr sz="2200" spc="-15" dirty="0">
                <a:latin typeface="Georgia"/>
                <a:cs typeface="Georgia"/>
              </a:rPr>
              <a:t>sector</a:t>
            </a:r>
            <a:endParaRPr sz="2200">
              <a:latin typeface="Georgia"/>
              <a:cs typeface="Georgia"/>
            </a:endParaRPr>
          </a:p>
          <a:p>
            <a:pPr marL="755650" marR="5080" indent="-285750" algn="just">
              <a:lnSpc>
                <a:spcPct val="100000"/>
              </a:lnSpc>
              <a:spcBef>
                <a:spcPts val="540"/>
              </a:spcBef>
              <a:buChar char="–"/>
              <a:tabLst>
                <a:tab pos="755650" algn="l"/>
              </a:tabLst>
            </a:pPr>
            <a:r>
              <a:rPr sz="2200" spc="-25" dirty="0">
                <a:latin typeface="Georgia"/>
                <a:cs typeface="Georgia"/>
              </a:rPr>
              <a:t>There </a:t>
            </a:r>
            <a:r>
              <a:rPr sz="2200" spc="5" dirty="0">
                <a:latin typeface="Georgia"/>
                <a:cs typeface="Georgia"/>
              </a:rPr>
              <a:t>was </a:t>
            </a:r>
            <a:r>
              <a:rPr sz="2200" spc="-60" dirty="0">
                <a:latin typeface="Georgia"/>
                <a:cs typeface="Georgia"/>
              </a:rPr>
              <a:t>an </a:t>
            </a:r>
            <a:r>
              <a:rPr sz="2200" spc="-25" dirty="0">
                <a:latin typeface="Georgia"/>
                <a:cs typeface="Georgia"/>
              </a:rPr>
              <a:t>increase </a:t>
            </a:r>
            <a:r>
              <a:rPr sz="2200" spc="-55" dirty="0">
                <a:latin typeface="Georgia"/>
                <a:cs typeface="Georgia"/>
              </a:rPr>
              <a:t>in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25" dirty="0">
                <a:latin typeface="Georgia"/>
                <a:cs typeface="Georgia"/>
              </a:rPr>
              <a:t>share </a:t>
            </a:r>
            <a:r>
              <a:rPr sz="2200" spc="-40" dirty="0">
                <a:latin typeface="Georgia"/>
                <a:cs typeface="Georgia"/>
              </a:rPr>
              <a:t>of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5" dirty="0">
                <a:latin typeface="Georgia"/>
                <a:cs typeface="Georgia"/>
              </a:rPr>
              <a:t>work </a:t>
            </a:r>
            <a:r>
              <a:rPr sz="2200" spc="-25" dirty="0">
                <a:latin typeface="Georgia"/>
                <a:cs typeface="Georgia"/>
              </a:rPr>
              <a:t>force </a:t>
            </a:r>
            <a:r>
              <a:rPr sz="2200" spc="-60" dirty="0">
                <a:latin typeface="Georgia"/>
                <a:cs typeface="Georgia"/>
              </a:rPr>
              <a:t>in  </a:t>
            </a:r>
            <a:r>
              <a:rPr sz="2200" spc="-30" dirty="0">
                <a:latin typeface="Georgia"/>
                <a:cs typeface="Georgia"/>
              </a:rPr>
              <a:t>agriculture </a:t>
            </a:r>
            <a:r>
              <a:rPr sz="2200" spc="-60" dirty="0">
                <a:latin typeface="Georgia"/>
                <a:cs typeface="Georgia"/>
              </a:rPr>
              <a:t>in </a:t>
            </a:r>
            <a:r>
              <a:rPr sz="2200" spc="-30" dirty="0">
                <a:latin typeface="Georgia"/>
                <a:cs typeface="Georgia"/>
              </a:rPr>
              <a:t>the </a:t>
            </a:r>
            <a:r>
              <a:rPr sz="2200" spc="-20" dirty="0">
                <a:latin typeface="Georgia"/>
                <a:cs typeface="Georgia"/>
              </a:rPr>
              <a:t>states </a:t>
            </a:r>
            <a:r>
              <a:rPr sz="2200" spc="-45" dirty="0">
                <a:latin typeface="Georgia"/>
                <a:cs typeface="Georgia"/>
              </a:rPr>
              <a:t>such </a:t>
            </a:r>
            <a:r>
              <a:rPr sz="2200" spc="-25" dirty="0">
                <a:latin typeface="Georgia"/>
                <a:cs typeface="Georgia"/>
              </a:rPr>
              <a:t>as </a:t>
            </a:r>
            <a:r>
              <a:rPr sz="2200" spc="-65" dirty="0">
                <a:latin typeface="Georgia"/>
                <a:cs typeface="Georgia"/>
              </a:rPr>
              <a:t>Orissa, </a:t>
            </a:r>
            <a:r>
              <a:rPr sz="2200" spc="-60" dirty="0">
                <a:latin typeface="Georgia"/>
                <a:cs typeface="Georgia"/>
              </a:rPr>
              <a:t>Rajasthan </a:t>
            </a:r>
            <a:r>
              <a:rPr sz="2200" spc="-55" dirty="0">
                <a:latin typeface="Georgia"/>
                <a:cs typeface="Georgia"/>
              </a:rPr>
              <a:t>and</a:t>
            </a:r>
            <a:r>
              <a:rPr sz="2200" spc="-110" dirty="0">
                <a:latin typeface="Georgia"/>
                <a:cs typeface="Georgia"/>
              </a:rPr>
              <a:t> </a:t>
            </a:r>
            <a:r>
              <a:rPr sz="2200" spc="-65" dirty="0">
                <a:latin typeface="Georgia"/>
                <a:cs typeface="Georgia"/>
              </a:rPr>
              <a:t>Punjab</a:t>
            </a:r>
            <a:endParaRPr sz="22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313690"/>
            <a:ext cx="8065770" cy="6120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41300">
              <a:lnSpc>
                <a:spcPct val="120700"/>
              </a:lnSpc>
              <a:spcBef>
                <a:spcPts val="100"/>
              </a:spcBef>
            </a:pPr>
            <a:r>
              <a:rPr sz="2400" spc="-75" dirty="0">
                <a:latin typeface="Georgia"/>
                <a:cs typeface="Georgia"/>
              </a:rPr>
              <a:t>Under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60" dirty="0">
                <a:latin typeface="Georgia"/>
                <a:cs typeface="Georgia"/>
              </a:rPr>
              <a:t>Colonial </a:t>
            </a:r>
            <a:r>
              <a:rPr sz="2400" spc="-50" dirty="0">
                <a:latin typeface="Georgia"/>
                <a:cs typeface="Georgia"/>
              </a:rPr>
              <a:t>rule, </a:t>
            </a:r>
            <a:r>
              <a:rPr sz="2400" spc="-30" dirty="0">
                <a:latin typeface="Georgia"/>
                <a:cs typeface="Georgia"/>
              </a:rPr>
              <a:t>basic infrastructure </a:t>
            </a:r>
            <a:r>
              <a:rPr sz="2400" spc="-50" dirty="0">
                <a:latin typeface="Georgia"/>
                <a:cs typeface="Georgia"/>
              </a:rPr>
              <a:t>such </a:t>
            </a:r>
            <a:r>
              <a:rPr sz="2400" spc="-25" dirty="0">
                <a:latin typeface="Georgia"/>
                <a:cs typeface="Georgia"/>
              </a:rPr>
              <a:t>as </a:t>
            </a:r>
            <a:r>
              <a:rPr sz="2400" spc="-80" dirty="0">
                <a:latin typeface="Georgia"/>
                <a:cs typeface="Georgia"/>
              </a:rPr>
              <a:t>Roads,  </a:t>
            </a:r>
            <a:r>
              <a:rPr sz="2400" spc="-50" dirty="0">
                <a:latin typeface="Georgia"/>
                <a:cs typeface="Georgia"/>
              </a:rPr>
              <a:t>Railways, Ports, </a:t>
            </a:r>
            <a:r>
              <a:rPr sz="2400" spc="-35" dirty="0">
                <a:latin typeface="Georgia"/>
                <a:cs typeface="Georgia"/>
              </a:rPr>
              <a:t>Water </a:t>
            </a:r>
            <a:r>
              <a:rPr sz="2400" spc="-45" dirty="0">
                <a:latin typeface="Georgia"/>
                <a:cs typeface="Georgia"/>
              </a:rPr>
              <a:t>Transport, </a:t>
            </a:r>
            <a:r>
              <a:rPr sz="2400" spc="-40" dirty="0">
                <a:latin typeface="Georgia"/>
                <a:cs typeface="Georgia"/>
              </a:rPr>
              <a:t>Post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30" dirty="0">
                <a:latin typeface="Georgia"/>
                <a:cs typeface="Georgia"/>
              </a:rPr>
              <a:t>Telegraph </a:t>
            </a:r>
            <a:r>
              <a:rPr sz="2400" spc="-50" dirty="0">
                <a:latin typeface="Georgia"/>
                <a:cs typeface="Georgia"/>
              </a:rPr>
              <a:t>etc.  </a:t>
            </a:r>
            <a:r>
              <a:rPr sz="2400" spc="25" dirty="0">
                <a:latin typeface="Georgia"/>
                <a:cs typeface="Georgia"/>
              </a:rPr>
              <a:t>were </a:t>
            </a:r>
            <a:r>
              <a:rPr sz="2400" spc="-35" dirty="0">
                <a:latin typeface="Georgia"/>
                <a:cs typeface="Georgia"/>
              </a:rPr>
              <a:t>developed. </a:t>
            </a:r>
            <a:r>
              <a:rPr sz="2400" spc="-65" dirty="0">
                <a:latin typeface="Georgia"/>
                <a:cs typeface="Georgia"/>
              </a:rPr>
              <a:t>But </a:t>
            </a:r>
            <a:r>
              <a:rPr sz="2400" spc="-35" dirty="0">
                <a:latin typeface="Georgia"/>
                <a:cs typeface="Georgia"/>
              </a:rPr>
              <a:t>this development </a:t>
            </a:r>
            <a:r>
              <a:rPr sz="2400" spc="15" dirty="0">
                <a:latin typeface="Georgia"/>
                <a:cs typeface="Georgia"/>
              </a:rPr>
              <a:t>was </a:t>
            </a:r>
            <a:r>
              <a:rPr sz="2400" spc="-45" dirty="0">
                <a:latin typeface="Georgia"/>
                <a:cs typeface="Georgia"/>
              </a:rPr>
              <a:t>not </a:t>
            </a:r>
            <a:r>
              <a:rPr sz="2400" spc="-25" dirty="0">
                <a:latin typeface="Georgia"/>
                <a:cs typeface="Georgia"/>
              </a:rPr>
              <a:t>to </a:t>
            </a:r>
            <a:r>
              <a:rPr sz="2400" spc="-20" dirty="0">
                <a:latin typeface="Georgia"/>
                <a:cs typeface="Georgia"/>
              </a:rPr>
              <a:t>provide  </a:t>
            </a:r>
            <a:r>
              <a:rPr sz="2400" spc="-30" dirty="0">
                <a:latin typeface="Georgia"/>
                <a:cs typeface="Georgia"/>
              </a:rPr>
              <a:t>basic </a:t>
            </a:r>
            <a:r>
              <a:rPr sz="2400" spc="-35" dirty="0">
                <a:latin typeface="Georgia"/>
                <a:cs typeface="Georgia"/>
              </a:rPr>
              <a:t>amenities </a:t>
            </a:r>
            <a:r>
              <a:rPr sz="2400" spc="-25" dirty="0">
                <a:latin typeface="Georgia"/>
                <a:cs typeface="Georgia"/>
              </a:rPr>
              <a:t>to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5" dirty="0">
                <a:latin typeface="Georgia"/>
                <a:cs typeface="Georgia"/>
              </a:rPr>
              <a:t>people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45" dirty="0">
                <a:latin typeface="Georgia"/>
                <a:cs typeface="Georgia"/>
              </a:rPr>
              <a:t>country, </a:t>
            </a:r>
            <a:r>
              <a:rPr sz="2400" spc="-40" dirty="0">
                <a:latin typeface="Georgia"/>
                <a:cs typeface="Georgia"/>
              </a:rPr>
              <a:t>but </a:t>
            </a:r>
            <a:r>
              <a:rPr sz="2400" spc="-25" dirty="0">
                <a:latin typeface="Georgia"/>
                <a:cs typeface="Georgia"/>
              </a:rPr>
              <a:t>to</a:t>
            </a:r>
            <a:r>
              <a:rPr sz="2400" spc="-250" dirty="0">
                <a:latin typeface="Georgia"/>
                <a:cs typeface="Georgia"/>
              </a:rPr>
              <a:t> </a:t>
            </a:r>
            <a:r>
              <a:rPr sz="2400" spc="-10" dirty="0">
                <a:latin typeface="Georgia"/>
                <a:cs typeface="Georgia"/>
              </a:rPr>
              <a:t>subserve 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40" dirty="0">
                <a:latin typeface="Georgia"/>
                <a:cs typeface="Georgia"/>
              </a:rPr>
              <a:t>colonial</a:t>
            </a:r>
            <a:r>
              <a:rPr sz="2400" spc="-85" dirty="0">
                <a:latin typeface="Georgia"/>
                <a:cs typeface="Georgia"/>
              </a:rPr>
              <a:t> </a:t>
            </a:r>
            <a:r>
              <a:rPr sz="2400" spc="-30" dirty="0">
                <a:latin typeface="Georgia"/>
                <a:cs typeface="Georgia"/>
              </a:rPr>
              <a:t>interests.</a:t>
            </a:r>
            <a:endParaRPr sz="2400">
              <a:latin typeface="Georgia"/>
              <a:cs typeface="Georgia"/>
            </a:endParaRPr>
          </a:p>
          <a:p>
            <a:pPr marL="755650" marR="5080" indent="-285750" algn="just">
              <a:lnSpc>
                <a:spcPct val="100000"/>
              </a:lnSpc>
              <a:spcBef>
                <a:spcPts val="600"/>
              </a:spcBef>
              <a:buChar char="–"/>
              <a:tabLst>
                <a:tab pos="755650" algn="l"/>
              </a:tabLst>
            </a:pPr>
            <a:r>
              <a:rPr sz="2400" spc="-45" dirty="0">
                <a:latin typeface="Georgia"/>
                <a:cs typeface="Georgia"/>
              </a:rPr>
              <a:t>The </a:t>
            </a:r>
            <a:r>
              <a:rPr sz="2400" spc="-25" dirty="0">
                <a:latin typeface="Georgia"/>
                <a:cs typeface="Georgia"/>
              </a:rPr>
              <a:t>roads </a:t>
            </a:r>
            <a:r>
              <a:rPr sz="2400" spc="25" dirty="0">
                <a:latin typeface="Georgia"/>
                <a:cs typeface="Georgia"/>
              </a:rPr>
              <a:t>were </a:t>
            </a:r>
            <a:r>
              <a:rPr sz="2400" spc="-40" dirty="0">
                <a:latin typeface="Georgia"/>
                <a:cs typeface="Georgia"/>
              </a:rPr>
              <a:t>built </a:t>
            </a:r>
            <a:r>
              <a:rPr sz="2400" spc="-25" dirty="0">
                <a:latin typeface="Georgia"/>
                <a:cs typeface="Georgia"/>
              </a:rPr>
              <a:t>for </a:t>
            </a:r>
            <a:r>
              <a:rPr sz="2400" spc="-45" dirty="0">
                <a:latin typeface="Georgia"/>
                <a:cs typeface="Georgia"/>
              </a:rPr>
              <a:t>mobilizing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35" dirty="0">
                <a:latin typeface="Georgia"/>
                <a:cs typeface="Georgia"/>
              </a:rPr>
              <a:t>army </a:t>
            </a:r>
            <a:r>
              <a:rPr sz="2400" spc="-30" dirty="0">
                <a:latin typeface="Georgia"/>
                <a:cs typeface="Georgia"/>
              </a:rPr>
              <a:t>within  </a:t>
            </a:r>
            <a:r>
              <a:rPr sz="2400" spc="-75" dirty="0">
                <a:latin typeface="Georgia"/>
                <a:cs typeface="Georgia"/>
              </a:rPr>
              <a:t>India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25" dirty="0">
                <a:latin typeface="Georgia"/>
                <a:cs typeface="Georgia"/>
              </a:rPr>
              <a:t>for drawing </a:t>
            </a:r>
            <a:r>
              <a:rPr sz="2400" spc="-40" dirty="0">
                <a:latin typeface="Georgia"/>
                <a:cs typeface="Georgia"/>
              </a:rPr>
              <a:t>out </a:t>
            </a:r>
            <a:r>
              <a:rPr sz="2400" spc="-25" dirty="0">
                <a:latin typeface="Georgia"/>
                <a:cs typeface="Georgia"/>
              </a:rPr>
              <a:t>raw, </a:t>
            </a:r>
            <a:r>
              <a:rPr sz="2400" spc="-35" dirty="0">
                <a:latin typeface="Georgia"/>
                <a:cs typeface="Georgia"/>
              </a:rPr>
              <a:t>materials </a:t>
            </a:r>
            <a:r>
              <a:rPr sz="2400" spc="-50" dirty="0">
                <a:latin typeface="Georgia"/>
                <a:cs typeface="Georgia"/>
              </a:rPr>
              <a:t>from </a:t>
            </a:r>
            <a:r>
              <a:rPr sz="2400" spc="-30" dirty="0">
                <a:latin typeface="Georgia"/>
                <a:cs typeface="Georgia"/>
              </a:rPr>
              <a:t>the  </a:t>
            </a:r>
            <a:r>
              <a:rPr sz="2400" spc="-25" dirty="0">
                <a:latin typeface="Georgia"/>
                <a:cs typeface="Georgia"/>
              </a:rPr>
              <a:t>countryside to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0" dirty="0">
                <a:latin typeface="Georgia"/>
                <a:cs typeface="Georgia"/>
              </a:rPr>
              <a:t>nearest </a:t>
            </a:r>
            <a:r>
              <a:rPr sz="2400" spc="-5" dirty="0">
                <a:latin typeface="Georgia"/>
                <a:cs typeface="Georgia"/>
              </a:rPr>
              <a:t>railway </a:t>
            </a:r>
            <a:r>
              <a:rPr sz="2400" spc="-35" dirty="0">
                <a:latin typeface="Georgia"/>
                <a:cs typeface="Georgia"/>
              </a:rPr>
              <a:t>station </a:t>
            </a:r>
            <a:r>
              <a:rPr sz="2400" spc="-10" dirty="0">
                <a:latin typeface="Georgia"/>
                <a:cs typeface="Georgia"/>
              </a:rPr>
              <a:t>or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0" dirty="0">
                <a:latin typeface="Georgia"/>
                <a:cs typeface="Georgia"/>
              </a:rPr>
              <a:t>port </a:t>
            </a:r>
            <a:r>
              <a:rPr sz="2400" spc="-25" dirty="0">
                <a:latin typeface="Georgia"/>
                <a:cs typeface="Georgia"/>
              </a:rPr>
              <a:t>to  </a:t>
            </a:r>
            <a:r>
              <a:rPr sz="2400" spc="-35" dirty="0">
                <a:latin typeface="Georgia"/>
                <a:cs typeface="Georgia"/>
              </a:rPr>
              <a:t>send </a:t>
            </a:r>
            <a:r>
              <a:rPr sz="2400" spc="-20" dirty="0">
                <a:latin typeface="Georgia"/>
                <a:cs typeface="Georgia"/>
              </a:rPr>
              <a:t>these </a:t>
            </a:r>
            <a:r>
              <a:rPr sz="2400" spc="-25" dirty="0">
                <a:latin typeface="Georgia"/>
                <a:cs typeface="Georgia"/>
              </a:rPr>
              <a:t>to </a:t>
            </a:r>
            <a:r>
              <a:rPr sz="2400" spc="-75" dirty="0">
                <a:latin typeface="Georgia"/>
                <a:cs typeface="Georgia"/>
              </a:rPr>
              <a:t>England </a:t>
            </a:r>
            <a:r>
              <a:rPr sz="2400" spc="-10" dirty="0">
                <a:latin typeface="Georgia"/>
                <a:cs typeface="Georgia"/>
              </a:rPr>
              <a:t>or </a:t>
            </a:r>
            <a:r>
              <a:rPr sz="2400" spc="-20" dirty="0">
                <a:latin typeface="Georgia"/>
                <a:cs typeface="Georgia"/>
              </a:rPr>
              <a:t>other </a:t>
            </a:r>
            <a:r>
              <a:rPr sz="2400" spc="-30" dirty="0">
                <a:latin typeface="Georgia"/>
                <a:cs typeface="Georgia"/>
              </a:rPr>
              <a:t>foreign</a:t>
            </a:r>
            <a:r>
              <a:rPr sz="2400" spc="-185" dirty="0">
                <a:latin typeface="Georgia"/>
                <a:cs typeface="Georgia"/>
              </a:rPr>
              <a:t> </a:t>
            </a:r>
            <a:r>
              <a:rPr sz="2400" spc="-65" dirty="0">
                <a:latin typeface="Georgia"/>
                <a:cs typeface="Georgia"/>
              </a:rPr>
              <a:t>lands.</a:t>
            </a:r>
            <a:endParaRPr sz="2400">
              <a:latin typeface="Georgia"/>
              <a:cs typeface="Georgia"/>
            </a:endParaRPr>
          </a:p>
          <a:p>
            <a:pPr marL="755650" marR="6985" indent="-285750" algn="just">
              <a:lnSpc>
                <a:spcPct val="100000"/>
              </a:lnSpc>
              <a:spcBef>
                <a:spcPts val="600"/>
              </a:spcBef>
              <a:buChar char="–"/>
              <a:tabLst>
                <a:tab pos="755650" algn="l"/>
              </a:tabLst>
            </a:pPr>
            <a:r>
              <a:rPr sz="2400" spc="-45" dirty="0">
                <a:latin typeface="Georgia"/>
                <a:cs typeface="Georgia"/>
              </a:rPr>
              <a:t>The </a:t>
            </a:r>
            <a:r>
              <a:rPr sz="2400" spc="-35" dirty="0">
                <a:latin typeface="Georgia"/>
                <a:cs typeface="Georgia"/>
              </a:rPr>
              <a:t>Railways helped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40" dirty="0">
                <a:latin typeface="Georgia"/>
                <a:cs typeface="Georgia"/>
              </a:rPr>
              <a:t>commercialization of </a:t>
            </a:r>
            <a:r>
              <a:rPr sz="2400" spc="-75" dirty="0">
                <a:latin typeface="Georgia"/>
                <a:cs typeface="Georgia"/>
              </a:rPr>
              <a:t>Indian  </a:t>
            </a:r>
            <a:r>
              <a:rPr sz="2400" spc="-30" dirty="0">
                <a:latin typeface="Georgia"/>
                <a:cs typeface="Georgia"/>
              </a:rPr>
              <a:t>agriculture which </a:t>
            </a:r>
            <a:r>
              <a:rPr sz="2400" spc="-10" dirty="0">
                <a:latin typeface="Georgia"/>
                <a:cs typeface="Georgia"/>
              </a:rPr>
              <a:t>adversely </a:t>
            </a:r>
            <a:r>
              <a:rPr sz="2400" spc="-30" dirty="0">
                <a:latin typeface="Georgia"/>
                <a:cs typeface="Georgia"/>
              </a:rPr>
              <a:t>affected the comparative  </a:t>
            </a:r>
            <a:r>
              <a:rPr sz="2400" spc="-35" dirty="0">
                <a:latin typeface="Georgia"/>
                <a:cs typeface="Georgia"/>
              </a:rPr>
              <a:t>self-sufficiency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5" dirty="0">
                <a:latin typeface="Georgia"/>
                <a:cs typeface="Georgia"/>
              </a:rPr>
              <a:t>village </a:t>
            </a:r>
            <a:r>
              <a:rPr sz="2400" spc="-35" dirty="0">
                <a:latin typeface="Georgia"/>
                <a:cs typeface="Georgia"/>
              </a:rPr>
              <a:t>economies </a:t>
            </a:r>
            <a:r>
              <a:rPr sz="2400" spc="-60" dirty="0">
                <a:latin typeface="Georgia"/>
                <a:cs typeface="Georgia"/>
              </a:rPr>
              <a:t>in</a:t>
            </a:r>
            <a:r>
              <a:rPr sz="2400" spc="-180" dirty="0">
                <a:latin typeface="Georgia"/>
                <a:cs typeface="Georgia"/>
              </a:rPr>
              <a:t> </a:t>
            </a:r>
            <a:r>
              <a:rPr sz="2400" spc="-90" dirty="0">
                <a:latin typeface="Georgia"/>
                <a:cs typeface="Georgia"/>
              </a:rPr>
              <a:t>India.</a:t>
            </a:r>
            <a:endParaRPr sz="2400">
              <a:latin typeface="Georgia"/>
              <a:cs typeface="Georgia"/>
            </a:endParaRPr>
          </a:p>
          <a:p>
            <a:pPr marL="755650" marR="6985" indent="-285750" algn="just">
              <a:lnSpc>
                <a:spcPct val="100000"/>
              </a:lnSpc>
              <a:spcBef>
                <a:spcPts val="600"/>
              </a:spcBef>
              <a:buChar char="–"/>
              <a:tabLst>
                <a:tab pos="755650" algn="l"/>
              </a:tabLst>
            </a:pPr>
            <a:r>
              <a:rPr sz="2400" spc="-45" dirty="0">
                <a:latin typeface="Georgia"/>
                <a:cs typeface="Georgia"/>
              </a:rPr>
              <a:t>The </a:t>
            </a:r>
            <a:r>
              <a:rPr sz="2400" spc="-40" dirty="0">
                <a:latin typeface="Georgia"/>
                <a:cs typeface="Georgia"/>
              </a:rPr>
              <a:t>introduction of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0" dirty="0">
                <a:latin typeface="Georgia"/>
                <a:cs typeface="Georgia"/>
              </a:rPr>
              <a:t>expensive </a:t>
            </a:r>
            <a:r>
              <a:rPr sz="2400" spc="-25" dirty="0">
                <a:latin typeface="Georgia"/>
                <a:cs typeface="Georgia"/>
              </a:rPr>
              <a:t>system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20" dirty="0">
                <a:latin typeface="Georgia"/>
                <a:cs typeface="Georgia"/>
              </a:rPr>
              <a:t>electric  </a:t>
            </a:r>
            <a:r>
              <a:rPr sz="2400" spc="-25" dirty="0">
                <a:latin typeface="Georgia"/>
                <a:cs typeface="Georgia"/>
              </a:rPr>
              <a:t>telegraph </a:t>
            </a:r>
            <a:r>
              <a:rPr sz="2400" spc="-55" dirty="0">
                <a:latin typeface="Georgia"/>
                <a:cs typeface="Georgia"/>
              </a:rPr>
              <a:t>in </a:t>
            </a:r>
            <a:r>
              <a:rPr sz="2400" spc="-90" dirty="0">
                <a:latin typeface="Georgia"/>
                <a:cs typeface="Georgia"/>
              </a:rPr>
              <a:t>India, </a:t>
            </a:r>
            <a:r>
              <a:rPr sz="2400" spc="-35" dirty="0">
                <a:latin typeface="Georgia"/>
                <a:cs typeface="Georgia"/>
              </a:rPr>
              <a:t>similarly </a:t>
            </a:r>
            <a:r>
              <a:rPr sz="2400" dirty="0">
                <a:latin typeface="Georgia"/>
                <a:cs typeface="Georgia"/>
              </a:rPr>
              <a:t>served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25" dirty="0">
                <a:latin typeface="Georgia"/>
                <a:cs typeface="Georgia"/>
              </a:rPr>
              <a:t>purpose </a:t>
            </a:r>
            <a:r>
              <a:rPr sz="2400" spc="-40" dirty="0">
                <a:latin typeface="Georgia"/>
                <a:cs typeface="Georgia"/>
              </a:rPr>
              <a:t>of  </a:t>
            </a:r>
            <a:r>
              <a:rPr sz="2400" spc="-55" dirty="0">
                <a:latin typeface="Georgia"/>
                <a:cs typeface="Georgia"/>
              </a:rPr>
              <a:t>maintaining </a:t>
            </a:r>
            <a:r>
              <a:rPr sz="2400" spc="5" dirty="0">
                <a:latin typeface="Georgia"/>
                <a:cs typeface="Georgia"/>
              </a:rPr>
              <a:t>law </a:t>
            </a:r>
            <a:r>
              <a:rPr sz="2400" spc="-55" dirty="0">
                <a:latin typeface="Georgia"/>
                <a:cs typeface="Georgia"/>
              </a:rPr>
              <a:t>and</a:t>
            </a:r>
            <a:r>
              <a:rPr sz="2400" spc="-135" dirty="0">
                <a:latin typeface="Georgia"/>
                <a:cs typeface="Georgia"/>
              </a:rPr>
              <a:t> </a:t>
            </a:r>
            <a:r>
              <a:rPr sz="2400" spc="-35" dirty="0">
                <a:latin typeface="Georgia"/>
                <a:cs typeface="Georgia"/>
              </a:rPr>
              <a:t>order.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3510" y="285750"/>
            <a:ext cx="4267200" cy="27863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43510" y="3357879"/>
            <a:ext cx="442849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15509" y="213359"/>
            <a:ext cx="4357370" cy="278638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729479" y="3081020"/>
            <a:ext cx="4199889" cy="37058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64490" y="157479"/>
            <a:ext cx="595185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40" dirty="0"/>
              <a:t>EFFECTS </a:t>
            </a:r>
            <a:r>
              <a:rPr sz="4400" spc="-545" dirty="0"/>
              <a:t>OF</a:t>
            </a:r>
            <a:r>
              <a:rPr sz="4400" spc="-420" dirty="0"/>
              <a:t> </a:t>
            </a:r>
            <a:r>
              <a:rPr sz="4400" spc="-560" dirty="0"/>
              <a:t>RAILWAYS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956309"/>
            <a:ext cx="8065134" cy="50228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31165">
              <a:lnSpc>
                <a:spcPct val="120800"/>
              </a:lnSpc>
              <a:spcBef>
                <a:spcPts val="100"/>
              </a:spcBef>
              <a:tabLst>
                <a:tab pos="6946265" algn="l"/>
              </a:tabLst>
            </a:pPr>
            <a:r>
              <a:rPr sz="2400" spc="-45" dirty="0">
                <a:latin typeface="Georgia"/>
                <a:cs typeface="Georgia"/>
              </a:rPr>
              <a:t>The </a:t>
            </a:r>
            <a:r>
              <a:rPr sz="2400" spc="-40" dirty="0">
                <a:latin typeface="Georgia"/>
                <a:cs typeface="Georgia"/>
              </a:rPr>
              <a:t>British </a:t>
            </a:r>
            <a:r>
              <a:rPr sz="2400" spc="-35" dirty="0">
                <a:latin typeface="Georgia"/>
                <a:cs typeface="Georgia"/>
              </a:rPr>
              <a:t>introduced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5" dirty="0">
                <a:latin typeface="Georgia"/>
                <a:cs typeface="Georgia"/>
              </a:rPr>
              <a:t>railways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75" dirty="0">
                <a:latin typeface="Georgia"/>
                <a:cs typeface="Georgia"/>
              </a:rPr>
              <a:t>India</a:t>
            </a:r>
            <a:r>
              <a:rPr sz="2400" spc="-100" dirty="0">
                <a:latin typeface="Georgia"/>
                <a:cs typeface="Georgia"/>
              </a:rPr>
              <a:t> </a:t>
            </a:r>
            <a:r>
              <a:rPr sz="2400" spc="-60" dirty="0">
                <a:latin typeface="Georgia"/>
                <a:cs typeface="Georgia"/>
              </a:rPr>
              <a:t>in</a:t>
            </a:r>
            <a:r>
              <a:rPr sz="2400" spc="-35" dirty="0">
                <a:latin typeface="Georgia"/>
                <a:cs typeface="Georgia"/>
              </a:rPr>
              <a:t> </a:t>
            </a:r>
            <a:r>
              <a:rPr sz="2400" spc="-15" dirty="0">
                <a:latin typeface="Georgia"/>
                <a:cs typeface="Georgia"/>
              </a:rPr>
              <a:t>1850.	</a:t>
            </a:r>
            <a:r>
              <a:rPr sz="2400" spc="-90" dirty="0">
                <a:latin typeface="Georgia"/>
                <a:cs typeface="Georgia"/>
              </a:rPr>
              <a:t>It </a:t>
            </a:r>
            <a:r>
              <a:rPr sz="2400" spc="-25" dirty="0">
                <a:latin typeface="Georgia"/>
                <a:cs typeface="Georgia"/>
              </a:rPr>
              <a:t>is  considered </a:t>
            </a:r>
            <a:r>
              <a:rPr sz="2400" spc="-35" dirty="0">
                <a:latin typeface="Georgia"/>
                <a:cs typeface="Georgia"/>
              </a:rPr>
              <a:t>one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45" dirty="0">
                <a:latin typeface="Georgia"/>
                <a:cs typeface="Georgia"/>
              </a:rPr>
              <a:t>most</a:t>
            </a:r>
            <a:r>
              <a:rPr sz="2400" spc="-70" dirty="0">
                <a:latin typeface="Georgia"/>
                <a:cs typeface="Georgia"/>
              </a:rPr>
              <a:t> </a:t>
            </a:r>
            <a:r>
              <a:rPr sz="2400" spc="-45" dirty="0">
                <a:latin typeface="Georgia"/>
                <a:cs typeface="Georgia"/>
              </a:rPr>
              <a:t>important contributions.	</a:t>
            </a:r>
            <a:r>
              <a:rPr sz="2400" spc="-95" dirty="0">
                <a:latin typeface="Georgia"/>
                <a:cs typeface="Georgia"/>
              </a:rPr>
              <a:t>It  </a:t>
            </a:r>
            <a:r>
              <a:rPr sz="2400" spc="-30" dirty="0">
                <a:latin typeface="Georgia"/>
                <a:cs typeface="Georgia"/>
              </a:rPr>
              <a:t>affected the </a:t>
            </a:r>
            <a:r>
              <a:rPr sz="2400" spc="-20" dirty="0">
                <a:latin typeface="Georgia"/>
                <a:cs typeface="Georgia"/>
              </a:rPr>
              <a:t>structure </a:t>
            </a:r>
            <a:r>
              <a:rPr sz="2400" spc="-40" dirty="0">
                <a:latin typeface="Georgia"/>
                <a:cs typeface="Georgia"/>
              </a:rPr>
              <a:t>of </a:t>
            </a:r>
            <a:r>
              <a:rPr sz="2400" spc="-30" dirty="0">
                <a:latin typeface="Georgia"/>
                <a:cs typeface="Georgia"/>
              </a:rPr>
              <a:t>the </a:t>
            </a:r>
            <a:r>
              <a:rPr sz="2400" spc="-75" dirty="0">
                <a:latin typeface="Georgia"/>
                <a:cs typeface="Georgia"/>
              </a:rPr>
              <a:t>Indian </a:t>
            </a:r>
            <a:r>
              <a:rPr sz="2400" spc="-5" dirty="0">
                <a:latin typeface="Georgia"/>
                <a:cs typeface="Georgia"/>
              </a:rPr>
              <a:t>railways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55" dirty="0">
                <a:latin typeface="Georgia"/>
                <a:cs typeface="Georgia"/>
              </a:rPr>
              <a:t>many</a:t>
            </a:r>
            <a:r>
              <a:rPr sz="2400" spc="-220" dirty="0">
                <a:latin typeface="Georgia"/>
                <a:cs typeface="Georgia"/>
              </a:rPr>
              <a:t> </a:t>
            </a:r>
            <a:r>
              <a:rPr sz="2400" spc="-20" dirty="0">
                <a:latin typeface="Georgia"/>
                <a:cs typeface="Georgia"/>
              </a:rPr>
              <a:t>ways,</a:t>
            </a:r>
            <a:endParaRPr sz="2400">
              <a:latin typeface="Georgia"/>
              <a:cs typeface="Georgia"/>
            </a:endParaRPr>
          </a:p>
          <a:p>
            <a:pPr marL="755650" marR="5080" indent="-285750">
              <a:lnSpc>
                <a:spcPct val="100000"/>
              </a:lnSpc>
              <a:spcBef>
                <a:spcPts val="600"/>
              </a:spcBef>
              <a:buChar char="–"/>
              <a:tabLst>
                <a:tab pos="755015" algn="l"/>
                <a:tab pos="755650" algn="l"/>
              </a:tabLst>
            </a:pPr>
            <a:r>
              <a:rPr sz="2400" spc="-90" dirty="0">
                <a:latin typeface="Georgia"/>
                <a:cs typeface="Georgia"/>
              </a:rPr>
              <a:t>It </a:t>
            </a:r>
            <a:r>
              <a:rPr sz="2400" spc="-35" dirty="0">
                <a:latin typeface="Georgia"/>
                <a:cs typeface="Georgia"/>
              </a:rPr>
              <a:t>enabled </a:t>
            </a:r>
            <a:r>
              <a:rPr sz="2400" spc="-25" dirty="0">
                <a:latin typeface="Georgia"/>
                <a:cs typeface="Georgia"/>
              </a:rPr>
              <a:t>people to </a:t>
            </a:r>
            <a:r>
              <a:rPr sz="2400" spc="-30" dirty="0">
                <a:latin typeface="Georgia"/>
                <a:cs typeface="Georgia"/>
              </a:rPr>
              <a:t>undertake </a:t>
            </a:r>
            <a:r>
              <a:rPr sz="2400" spc="-45" dirty="0">
                <a:latin typeface="Georgia"/>
                <a:cs typeface="Georgia"/>
              </a:rPr>
              <a:t>long </a:t>
            </a:r>
            <a:r>
              <a:rPr sz="2400" spc="-35" dirty="0">
                <a:latin typeface="Georgia"/>
                <a:cs typeface="Georgia"/>
              </a:rPr>
              <a:t>distance </a:t>
            </a:r>
            <a:r>
              <a:rPr sz="2400" spc="-10" dirty="0">
                <a:latin typeface="Georgia"/>
                <a:cs typeface="Georgia"/>
              </a:rPr>
              <a:t>travel </a:t>
            </a:r>
            <a:r>
              <a:rPr sz="2400" spc="-60" dirty="0">
                <a:latin typeface="Georgia"/>
                <a:cs typeface="Georgia"/>
              </a:rPr>
              <a:t>and  </a:t>
            </a:r>
            <a:r>
              <a:rPr sz="2400" spc="-15" dirty="0">
                <a:latin typeface="Georgia"/>
                <a:cs typeface="Georgia"/>
              </a:rPr>
              <a:t>thereby </a:t>
            </a:r>
            <a:r>
              <a:rPr sz="2400" spc="-20" dirty="0">
                <a:latin typeface="Georgia"/>
                <a:cs typeface="Georgia"/>
              </a:rPr>
              <a:t>break </a:t>
            </a:r>
            <a:r>
              <a:rPr sz="2400" spc="-35" dirty="0">
                <a:latin typeface="Georgia"/>
                <a:cs typeface="Georgia"/>
              </a:rPr>
              <a:t>geographical </a:t>
            </a:r>
            <a:r>
              <a:rPr sz="2400" spc="-55" dirty="0">
                <a:latin typeface="Georgia"/>
                <a:cs typeface="Georgia"/>
              </a:rPr>
              <a:t>and </a:t>
            </a:r>
            <a:r>
              <a:rPr sz="2400" spc="-40" dirty="0">
                <a:latin typeface="Georgia"/>
                <a:cs typeface="Georgia"/>
              </a:rPr>
              <a:t>cultural</a:t>
            </a:r>
            <a:r>
              <a:rPr sz="2400" spc="-145" dirty="0">
                <a:latin typeface="Georgia"/>
                <a:cs typeface="Georgia"/>
              </a:rPr>
              <a:t> </a:t>
            </a:r>
            <a:r>
              <a:rPr sz="2400" spc="-30" dirty="0">
                <a:latin typeface="Georgia"/>
                <a:cs typeface="Georgia"/>
              </a:rPr>
              <a:t>barriers.</a:t>
            </a:r>
            <a:endParaRPr sz="2400">
              <a:latin typeface="Georgia"/>
              <a:cs typeface="Georgia"/>
            </a:endParaRPr>
          </a:p>
          <a:p>
            <a:pPr marL="755650" indent="-285750">
              <a:lnSpc>
                <a:spcPct val="100000"/>
              </a:lnSpc>
              <a:spcBef>
                <a:spcPts val="600"/>
              </a:spcBef>
              <a:buChar char="–"/>
              <a:tabLst>
                <a:tab pos="755015" algn="l"/>
                <a:tab pos="755650" algn="l"/>
              </a:tabLst>
            </a:pPr>
            <a:r>
              <a:rPr sz="2400" spc="-90" dirty="0">
                <a:latin typeface="Georgia"/>
                <a:cs typeface="Georgia"/>
              </a:rPr>
              <a:t>It </a:t>
            </a:r>
            <a:r>
              <a:rPr sz="2400" spc="-35" dirty="0">
                <a:latin typeface="Georgia"/>
                <a:cs typeface="Georgia"/>
              </a:rPr>
              <a:t>helped </a:t>
            </a:r>
            <a:r>
              <a:rPr sz="2400" spc="-60" dirty="0">
                <a:latin typeface="Georgia"/>
                <a:cs typeface="Georgia"/>
              </a:rPr>
              <a:t>in </a:t>
            </a:r>
            <a:r>
              <a:rPr sz="2400" spc="-35" dirty="0">
                <a:latin typeface="Georgia"/>
                <a:cs typeface="Georgia"/>
              </a:rPr>
              <a:t>integrating </a:t>
            </a:r>
            <a:r>
              <a:rPr sz="2400" spc="-30" dirty="0">
                <a:latin typeface="Georgia"/>
                <a:cs typeface="Georgia"/>
              </a:rPr>
              <a:t>the</a:t>
            </a:r>
            <a:r>
              <a:rPr sz="2400" spc="-45" dirty="0">
                <a:latin typeface="Georgia"/>
                <a:cs typeface="Georgia"/>
              </a:rPr>
              <a:t> </a:t>
            </a:r>
            <a:r>
              <a:rPr sz="2400" spc="-60" dirty="0">
                <a:latin typeface="Georgia"/>
                <a:cs typeface="Georgia"/>
              </a:rPr>
              <a:t>nation.</a:t>
            </a:r>
            <a:endParaRPr sz="2400">
              <a:latin typeface="Georgia"/>
              <a:cs typeface="Georgia"/>
            </a:endParaRPr>
          </a:p>
          <a:p>
            <a:pPr marL="755650" marR="6350" indent="-285750" algn="just">
              <a:lnSpc>
                <a:spcPct val="100000"/>
              </a:lnSpc>
              <a:spcBef>
                <a:spcPts val="590"/>
              </a:spcBef>
              <a:buFont typeface="Georgia"/>
              <a:buChar char="–"/>
              <a:tabLst>
                <a:tab pos="932180" algn="l"/>
              </a:tabLst>
            </a:pPr>
            <a:r>
              <a:rPr dirty="0"/>
              <a:t>	</a:t>
            </a:r>
            <a:r>
              <a:rPr sz="2400" spc="-90" dirty="0">
                <a:latin typeface="Georgia"/>
                <a:cs typeface="Georgia"/>
              </a:rPr>
              <a:t>It </a:t>
            </a:r>
            <a:r>
              <a:rPr sz="2400" spc="-15" dirty="0">
                <a:latin typeface="Georgia"/>
                <a:cs typeface="Georgia"/>
              </a:rPr>
              <a:t>fostered </a:t>
            </a:r>
            <a:r>
              <a:rPr sz="2400" spc="-40" dirty="0">
                <a:latin typeface="Georgia"/>
                <a:cs typeface="Georgia"/>
              </a:rPr>
              <a:t>commercialisation of </a:t>
            </a:r>
            <a:r>
              <a:rPr sz="2400" spc="-75" dirty="0">
                <a:latin typeface="Georgia"/>
                <a:cs typeface="Georgia"/>
              </a:rPr>
              <a:t>Indian </a:t>
            </a:r>
            <a:r>
              <a:rPr sz="2400" spc="-30" dirty="0">
                <a:latin typeface="Georgia"/>
                <a:cs typeface="Georgia"/>
              </a:rPr>
              <a:t>agriculture  which </a:t>
            </a:r>
            <a:r>
              <a:rPr sz="2400" spc="-10" dirty="0">
                <a:latin typeface="Georgia"/>
                <a:cs typeface="Georgia"/>
              </a:rPr>
              <a:t>adversely </a:t>
            </a:r>
            <a:r>
              <a:rPr sz="2400" spc="-30" dirty="0">
                <a:latin typeface="Georgia"/>
                <a:cs typeface="Georgia"/>
              </a:rPr>
              <a:t>affected the </a:t>
            </a:r>
            <a:r>
              <a:rPr sz="2400" spc="-35" dirty="0">
                <a:latin typeface="Georgia"/>
                <a:cs typeface="Georgia"/>
              </a:rPr>
              <a:t>self-sufficiency </a:t>
            </a:r>
            <a:r>
              <a:rPr sz="2400" spc="-40" dirty="0">
                <a:latin typeface="Georgia"/>
                <a:cs typeface="Georgia"/>
              </a:rPr>
              <a:t>of  </a:t>
            </a:r>
            <a:r>
              <a:rPr sz="2400" spc="-30" dirty="0">
                <a:latin typeface="Georgia"/>
                <a:cs typeface="Georgia"/>
              </a:rPr>
              <a:t>the  </a:t>
            </a:r>
            <a:r>
              <a:rPr sz="2400" spc="-25" dirty="0">
                <a:latin typeface="Georgia"/>
                <a:cs typeface="Georgia"/>
              </a:rPr>
              <a:t>village </a:t>
            </a:r>
            <a:r>
              <a:rPr sz="2400" spc="-35" dirty="0">
                <a:latin typeface="Georgia"/>
                <a:cs typeface="Georgia"/>
              </a:rPr>
              <a:t>economies </a:t>
            </a:r>
            <a:r>
              <a:rPr sz="2400" spc="-60" dirty="0">
                <a:latin typeface="Georgia"/>
                <a:cs typeface="Georgia"/>
              </a:rPr>
              <a:t>in</a:t>
            </a:r>
            <a:r>
              <a:rPr sz="2400" spc="-100" dirty="0">
                <a:latin typeface="Georgia"/>
                <a:cs typeface="Georgia"/>
              </a:rPr>
              <a:t> </a:t>
            </a:r>
            <a:r>
              <a:rPr sz="2400" spc="-90" dirty="0">
                <a:latin typeface="Georgia"/>
                <a:cs typeface="Georgia"/>
              </a:rPr>
              <a:t>India.</a:t>
            </a:r>
            <a:endParaRPr sz="2400">
              <a:latin typeface="Georgia"/>
              <a:cs typeface="Georgia"/>
            </a:endParaRPr>
          </a:p>
          <a:p>
            <a:pPr marL="755650" marR="5080" indent="-285750" algn="just">
              <a:lnSpc>
                <a:spcPct val="100000"/>
              </a:lnSpc>
              <a:spcBef>
                <a:spcPts val="600"/>
              </a:spcBef>
              <a:buFont typeface="Georgia"/>
              <a:buChar char="–"/>
              <a:tabLst>
                <a:tab pos="969010" algn="l"/>
              </a:tabLst>
            </a:pPr>
            <a:r>
              <a:rPr dirty="0"/>
              <a:t>	</a:t>
            </a:r>
            <a:r>
              <a:rPr sz="2400" spc="-45" dirty="0">
                <a:latin typeface="Georgia"/>
                <a:cs typeface="Georgia"/>
              </a:rPr>
              <a:t>The </a:t>
            </a:r>
            <a:r>
              <a:rPr sz="2400" spc="-40" dirty="0">
                <a:latin typeface="Georgia"/>
                <a:cs typeface="Georgia"/>
              </a:rPr>
              <a:t>volume</a:t>
            </a:r>
            <a:r>
              <a:rPr sz="2400" spc="495" dirty="0">
                <a:latin typeface="Georgia"/>
                <a:cs typeface="Georgia"/>
              </a:rPr>
              <a:t> </a:t>
            </a:r>
            <a:r>
              <a:rPr sz="2400" spc="-40" dirty="0">
                <a:latin typeface="Georgia"/>
                <a:cs typeface="Georgia"/>
              </a:rPr>
              <a:t>of  </a:t>
            </a:r>
            <a:r>
              <a:rPr sz="2400" spc="-50" dirty="0">
                <a:latin typeface="Georgia"/>
                <a:cs typeface="Georgia"/>
              </a:rPr>
              <a:t>India's </a:t>
            </a:r>
            <a:r>
              <a:rPr sz="2400" spc="-20" dirty="0">
                <a:latin typeface="Georgia"/>
                <a:cs typeface="Georgia"/>
              </a:rPr>
              <a:t>export trade </a:t>
            </a:r>
            <a:r>
              <a:rPr sz="2400" spc="-40" dirty="0">
                <a:latin typeface="Georgia"/>
                <a:cs typeface="Georgia"/>
              </a:rPr>
              <a:t>undoubtedly  </a:t>
            </a:r>
            <a:r>
              <a:rPr sz="2400" spc="-55" dirty="0">
                <a:latin typeface="Georgia"/>
                <a:cs typeface="Georgia"/>
              </a:rPr>
              <a:t>expanded.</a:t>
            </a:r>
            <a:endParaRPr sz="2400">
              <a:latin typeface="Georgia"/>
              <a:cs typeface="Georgia"/>
            </a:endParaRPr>
          </a:p>
          <a:p>
            <a:pPr marL="755650" indent="-285750" algn="just">
              <a:lnSpc>
                <a:spcPct val="100000"/>
              </a:lnSpc>
              <a:spcBef>
                <a:spcPts val="600"/>
              </a:spcBef>
              <a:buChar char="–"/>
              <a:tabLst>
                <a:tab pos="755650" algn="l"/>
              </a:tabLst>
            </a:pPr>
            <a:r>
              <a:rPr sz="2400" spc="-90" dirty="0">
                <a:latin typeface="Georgia"/>
                <a:cs typeface="Georgia"/>
              </a:rPr>
              <a:t>It </a:t>
            </a:r>
            <a:r>
              <a:rPr sz="2400" spc="-25" dirty="0">
                <a:latin typeface="Georgia"/>
                <a:cs typeface="Georgia"/>
              </a:rPr>
              <a:t>provided </a:t>
            </a:r>
            <a:r>
              <a:rPr sz="2400" spc="-45" dirty="0">
                <a:latin typeface="Georgia"/>
                <a:cs typeface="Georgia"/>
              </a:rPr>
              <a:t>employment </a:t>
            </a:r>
            <a:r>
              <a:rPr sz="2400" spc="-30" dirty="0">
                <a:latin typeface="Georgia"/>
                <a:cs typeface="Georgia"/>
              </a:rPr>
              <a:t>opportunities </a:t>
            </a:r>
            <a:r>
              <a:rPr sz="2400" spc="-20" dirty="0">
                <a:latin typeface="Georgia"/>
                <a:cs typeface="Georgia"/>
              </a:rPr>
              <a:t>to </a:t>
            </a:r>
            <a:r>
              <a:rPr sz="2400" spc="-30" dirty="0">
                <a:latin typeface="Georgia"/>
                <a:cs typeface="Georgia"/>
              </a:rPr>
              <a:t>the</a:t>
            </a:r>
            <a:r>
              <a:rPr sz="2400" spc="-100" dirty="0">
                <a:latin typeface="Georgia"/>
                <a:cs typeface="Georgia"/>
              </a:rPr>
              <a:t> </a:t>
            </a:r>
            <a:r>
              <a:rPr sz="2400" spc="-45" dirty="0">
                <a:latin typeface="Georgia"/>
                <a:cs typeface="Georgia"/>
              </a:rPr>
              <a:t>people.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87730" y="386079"/>
            <a:ext cx="30448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u="none" spc="-220" dirty="0">
                <a:solidFill>
                  <a:srgbClr val="FFFFFF"/>
                </a:solidFill>
              </a:rPr>
              <a:t>POSITIVE</a:t>
            </a:r>
            <a:r>
              <a:rPr sz="2000" u="none" spc="-114" dirty="0">
                <a:solidFill>
                  <a:srgbClr val="FFFFFF"/>
                </a:solidFill>
              </a:rPr>
              <a:t> </a:t>
            </a:r>
            <a:r>
              <a:rPr sz="2000" u="none" spc="-235" dirty="0">
                <a:solidFill>
                  <a:srgbClr val="FFFFFF"/>
                </a:solidFill>
              </a:rPr>
              <a:t>CONTRIBUTION</a:t>
            </a:r>
            <a:endParaRPr sz="2000"/>
          </a:p>
        </p:txBody>
      </p:sp>
      <p:sp>
        <p:nvSpPr>
          <p:cNvPr id="3" name="object 3"/>
          <p:cNvSpPr/>
          <p:nvPr/>
        </p:nvSpPr>
        <p:spPr>
          <a:xfrm>
            <a:off x="4608829" y="363220"/>
            <a:ext cx="4391660" cy="806450"/>
          </a:xfrm>
          <a:custGeom>
            <a:avLst/>
            <a:gdLst/>
            <a:ahLst/>
            <a:cxnLst/>
            <a:rect l="l" t="t" r="r" b="b"/>
            <a:pathLst>
              <a:path w="4391659" h="806450">
                <a:moveTo>
                  <a:pt x="4391660" y="0"/>
                </a:moveTo>
                <a:lnTo>
                  <a:pt x="0" y="0"/>
                </a:lnTo>
                <a:lnTo>
                  <a:pt x="0" y="806450"/>
                </a:lnTo>
                <a:lnTo>
                  <a:pt x="4391660" y="806450"/>
                </a:lnTo>
                <a:lnTo>
                  <a:pt x="4391660" y="0"/>
                </a:lnTo>
                <a:close/>
              </a:path>
            </a:pathLst>
          </a:custGeom>
          <a:solidFill>
            <a:srgbClr val="2121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033009" y="386079"/>
            <a:ext cx="3540125" cy="62865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 indent="157480">
              <a:lnSpc>
                <a:spcPts val="2350"/>
              </a:lnSpc>
              <a:spcBef>
                <a:spcPts val="219"/>
              </a:spcBef>
            </a:pPr>
            <a:r>
              <a:rPr sz="2000" b="1" spc="-250" dirty="0">
                <a:solidFill>
                  <a:srgbClr val="FFFFFF"/>
                </a:solidFill>
                <a:latin typeface="Georgia"/>
                <a:cs typeface="Georgia"/>
              </a:rPr>
              <a:t>NEGATIVE </a:t>
            </a:r>
            <a:r>
              <a:rPr sz="2000" b="1" spc="-220" dirty="0">
                <a:solidFill>
                  <a:srgbClr val="FFFFFF"/>
                </a:solidFill>
                <a:latin typeface="Georgia"/>
                <a:cs typeface="Georgia"/>
              </a:rPr>
              <a:t>IMPACT </a:t>
            </a:r>
            <a:r>
              <a:rPr sz="2000" b="1" spc="-285" dirty="0">
                <a:solidFill>
                  <a:srgbClr val="FFFFFF"/>
                </a:solidFill>
                <a:latin typeface="Georgia"/>
                <a:cs typeface="Georgia"/>
              </a:rPr>
              <a:t>DURING  </a:t>
            </a:r>
            <a:r>
              <a:rPr sz="2000" b="1" spc="-204" dirty="0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sz="2000" b="1" spc="-310" dirty="0">
                <a:solidFill>
                  <a:srgbClr val="FFFFFF"/>
                </a:solidFill>
                <a:latin typeface="Georgia"/>
                <a:cs typeface="Georgia"/>
              </a:rPr>
              <a:t>ND</a:t>
            </a:r>
            <a:r>
              <a:rPr sz="2000" b="1" spc="-265" dirty="0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sz="2000" b="1" spc="-175" dirty="0">
                <a:solidFill>
                  <a:srgbClr val="FFFFFF"/>
                </a:solidFill>
                <a:latin typeface="Georgia"/>
                <a:cs typeface="Georgia"/>
              </a:rPr>
              <a:t>P</a:t>
            </a:r>
            <a:r>
              <a:rPr sz="2000" b="1" spc="-300" dirty="0">
                <a:solidFill>
                  <a:srgbClr val="FFFFFF"/>
                </a:solidFill>
                <a:latin typeface="Georgia"/>
                <a:cs typeface="Georgia"/>
              </a:rPr>
              <a:t>EN</a:t>
            </a:r>
            <a:r>
              <a:rPr sz="2000" b="1" spc="-285" dirty="0">
                <a:solidFill>
                  <a:srgbClr val="FFFFFF"/>
                </a:solidFill>
                <a:latin typeface="Georgia"/>
                <a:cs typeface="Georgia"/>
              </a:rPr>
              <a:t>D</a:t>
            </a:r>
            <a:r>
              <a:rPr sz="2000" b="1" spc="-300" dirty="0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sz="2000" b="1" spc="-335" dirty="0">
                <a:solidFill>
                  <a:srgbClr val="FFFFFF"/>
                </a:solidFill>
                <a:latin typeface="Georgia"/>
                <a:cs typeface="Georgia"/>
              </a:rPr>
              <a:t>N</a:t>
            </a:r>
            <a:r>
              <a:rPr sz="2000" b="1" spc="-280" dirty="0">
                <a:solidFill>
                  <a:srgbClr val="FFFFFF"/>
                </a:solidFill>
                <a:latin typeface="Georgia"/>
                <a:cs typeface="Georgia"/>
              </a:rPr>
              <a:t>C</a:t>
            </a:r>
            <a:r>
              <a:rPr sz="2000" b="1" spc="-300" dirty="0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sz="2000" b="1" spc="-95" dirty="0">
                <a:solidFill>
                  <a:srgbClr val="FFFFFF"/>
                </a:solidFill>
                <a:latin typeface="Georgia"/>
                <a:cs typeface="Georgia"/>
              </a:rPr>
              <a:t>/</a:t>
            </a:r>
            <a:r>
              <a:rPr sz="2000" b="1" spc="-135" dirty="0">
                <a:solidFill>
                  <a:srgbClr val="FFFFFF"/>
                </a:solidFill>
                <a:latin typeface="Georgia"/>
                <a:cs typeface="Georgia"/>
              </a:rPr>
              <a:t>C</a:t>
            </a:r>
            <a:r>
              <a:rPr sz="2000" b="1" spc="-385" dirty="0">
                <a:solidFill>
                  <a:srgbClr val="FFFFFF"/>
                </a:solidFill>
                <a:latin typeface="Georgia"/>
                <a:cs typeface="Georgia"/>
              </a:rPr>
              <a:t>H</a:t>
            </a:r>
            <a:r>
              <a:rPr sz="2000" b="1" spc="-215" dirty="0">
                <a:solidFill>
                  <a:srgbClr val="FFFFFF"/>
                </a:solidFill>
                <a:latin typeface="Georgia"/>
                <a:cs typeface="Georgia"/>
              </a:rPr>
              <a:t>A</a:t>
            </a:r>
            <a:r>
              <a:rPr sz="2000" b="1" spc="-275" dirty="0">
                <a:solidFill>
                  <a:srgbClr val="FFFFFF"/>
                </a:solidFill>
                <a:latin typeface="Georgia"/>
                <a:cs typeface="Georgia"/>
              </a:rPr>
              <a:t>L</a:t>
            </a:r>
            <a:r>
              <a:rPr sz="2000" b="1" spc="-265" dirty="0">
                <a:solidFill>
                  <a:srgbClr val="FFFFFF"/>
                </a:solidFill>
                <a:latin typeface="Georgia"/>
                <a:cs typeface="Georgia"/>
              </a:rPr>
              <a:t>L</a:t>
            </a:r>
            <a:r>
              <a:rPr sz="2000" b="1" spc="-300" dirty="0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sz="2000" b="1" spc="-330" dirty="0">
                <a:solidFill>
                  <a:srgbClr val="FFFFFF"/>
                </a:solidFill>
                <a:latin typeface="Georgia"/>
                <a:cs typeface="Georgia"/>
              </a:rPr>
              <a:t>NG</a:t>
            </a:r>
            <a:r>
              <a:rPr sz="2000" b="1" spc="-300" dirty="0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sz="2000" b="1" spc="-275" dirty="0">
                <a:solidFill>
                  <a:srgbClr val="FFFFFF"/>
                </a:solidFill>
                <a:latin typeface="Georgia"/>
                <a:cs typeface="Georgia"/>
              </a:rPr>
              <a:t>S</a:t>
            </a:r>
            <a:endParaRPr sz="2000">
              <a:latin typeface="Georgia"/>
              <a:cs typeface="Georgia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214629" y="1169669"/>
            <a:ext cx="8785860" cy="3793490"/>
            <a:chOff x="214629" y="1169669"/>
            <a:chExt cx="8785860" cy="3793490"/>
          </a:xfrm>
        </p:grpSpPr>
        <p:sp>
          <p:nvSpPr>
            <p:cNvPr id="6" name="object 6"/>
            <p:cNvSpPr/>
            <p:nvPr/>
          </p:nvSpPr>
          <p:spPr>
            <a:xfrm>
              <a:off x="214630" y="1169669"/>
              <a:ext cx="8785860" cy="455930"/>
            </a:xfrm>
            <a:custGeom>
              <a:avLst/>
              <a:gdLst/>
              <a:ahLst/>
              <a:cxnLst/>
              <a:rect l="l" t="t" r="r" b="b"/>
              <a:pathLst>
                <a:path w="8785860" h="455930">
                  <a:moveTo>
                    <a:pt x="8785860" y="0"/>
                  </a:moveTo>
                  <a:lnTo>
                    <a:pt x="4394200" y="0"/>
                  </a:lnTo>
                  <a:lnTo>
                    <a:pt x="0" y="0"/>
                  </a:lnTo>
                  <a:lnTo>
                    <a:pt x="0" y="455930"/>
                  </a:lnTo>
                  <a:lnTo>
                    <a:pt x="4394200" y="455930"/>
                  </a:lnTo>
                  <a:lnTo>
                    <a:pt x="8785860" y="455930"/>
                  </a:lnTo>
                  <a:lnTo>
                    <a:pt x="8785860" y="0"/>
                  </a:lnTo>
                  <a:close/>
                </a:path>
              </a:pathLst>
            </a:custGeom>
            <a:solidFill>
              <a:srgbClr val="E6F2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14630" y="1625599"/>
              <a:ext cx="8785860" cy="803910"/>
            </a:xfrm>
            <a:custGeom>
              <a:avLst/>
              <a:gdLst/>
              <a:ahLst/>
              <a:cxnLst/>
              <a:rect l="l" t="t" r="r" b="b"/>
              <a:pathLst>
                <a:path w="8785860" h="803910">
                  <a:moveTo>
                    <a:pt x="8785860" y="0"/>
                  </a:moveTo>
                  <a:lnTo>
                    <a:pt x="4394200" y="0"/>
                  </a:lnTo>
                  <a:lnTo>
                    <a:pt x="0" y="0"/>
                  </a:lnTo>
                  <a:lnTo>
                    <a:pt x="0" y="803910"/>
                  </a:lnTo>
                  <a:lnTo>
                    <a:pt x="4394200" y="803910"/>
                  </a:lnTo>
                  <a:lnTo>
                    <a:pt x="8785860" y="803910"/>
                  </a:lnTo>
                  <a:lnTo>
                    <a:pt x="8785860" y="0"/>
                  </a:lnTo>
                  <a:close/>
                </a:path>
              </a:pathLst>
            </a:custGeom>
            <a:solidFill>
              <a:srgbClr val="F2F8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14630" y="2429509"/>
              <a:ext cx="8785860" cy="2533650"/>
            </a:xfrm>
            <a:custGeom>
              <a:avLst/>
              <a:gdLst/>
              <a:ahLst/>
              <a:cxnLst/>
              <a:rect l="l" t="t" r="r" b="b"/>
              <a:pathLst>
                <a:path w="8785860" h="2533650">
                  <a:moveTo>
                    <a:pt x="8785860" y="0"/>
                  </a:moveTo>
                  <a:lnTo>
                    <a:pt x="4394200" y="0"/>
                  </a:lnTo>
                  <a:lnTo>
                    <a:pt x="0" y="0"/>
                  </a:lnTo>
                  <a:lnTo>
                    <a:pt x="0" y="2533650"/>
                  </a:lnTo>
                  <a:lnTo>
                    <a:pt x="4394200" y="2533650"/>
                  </a:lnTo>
                  <a:lnTo>
                    <a:pt x="8785860" y="2533650"/>
                  </a:lnTo>
                  <a:lnTo>
                    <a:pt x="8785860" y="0"/>
                  </a:lnTo>
                  <a:close/>
                </a:path>
              </a:pathLst>
            </a:custGeom>
            <a:solidFill>
              <a:srgbClr val="E6F2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4685029" y="1042669"/>
            <a:ext cx="4234815" cy="2038350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80"/>
              </a:spcBef>
            </a:pPr>
            <a:r>
              <a:rPr sz="2000" spc="-25" dirty="0">
                <a:latin typeface="Georgia"/>
                <a:cs typeface="Georgia"/>
              </a:rPr>
              <a:t>Per </a:t>
            </a:r>
            <a:r>
              <a:rPr sz="2000" spc="-30" dirty="0">
                <a:latin typeface="Georgia"/>
                <a:cs typeface="Georgia"/>
              </a:rPr>
              <a:t>capita </a:t>
            </a:r>
            <a:r>
              <a:rPr sz="2000" spc="-40" dirty="0">
                <a:latin typeface="Georgia"/>
                <a:cs typeface="Georgia"/>
              </a:rPr>
              <a:t>income </a:t>
            </a:r>
            <a:r>
              <a:rPr sz="2000" spc="10" dirty="0">
                <a:latin typeface="Georgia"/>
                <a:cs typeface="Georgia"/>
              </a:rPr>
              <a:t>was</a:t>
            </a:r>
            <a:r>
              <a:rPr sz="2000" spc="-75" dirty="0">
                <a:latin typeface="Georgia"/>
                <a:cs typeface="Georgia"/>
              </a:rPr>
              <a:t> </a:t>
            </a:r>
            <a:r>
              <a:rPr sz="2000" spc="-30" dirty="0">
                <a:latin typeface="Georgia"/>
                <a:cs typeface="Georgia"/>
              </a:rPr>
              <a:t>low.</a:t>
            </a:r>
            <a:endParaRPr sz="2000">
              <a:latin typeface="Georgia"/>
              <a:cs typeface="Georgia"/>
            </a:endParaRPr>
          </a:p>
          <a:p>
            <a:pPr marL="12700" marR="5080">
              <a:lnSpc>
                <a:spcPts val="2360"/>
              </a:lnSpc>
              <a:spcBef>
                <a:spcPts val="1290"/>
              </a:spcBef>
            </a:pPr>
            <a:r>
              <a:rPr sz="2000" spc="-35" dirty="0">
                <a:latin typeface="Georgia"/>
                <a:cs typeface="Georgia"/>
              </a:rPr>
              <a:t>Large </a:t>
            </a:r>
            <a:r>
              <a:rPr sz="2000" spc="-20" dirty="0">
                <a:latin typeface="Georgia"/>
                <a:cs typeface="Georgia"/>
              </a:rPr>
              <a:t>scale </a:t>
            </a:r>
            <a:r>
              <a:rPr sz="2000" spc="-40" dirty="0">
                <a:latin typeface="Georgia"/>
                <a:cs typeface="Georgia"/>
              </a:rPr>
              <a:t>unemployment </a:t>
            </a:r>
            <a:r>
              <a:rPr sz="2000" spc="-50" dirty="0">
                <a:latin typeface="Georgia"/>
                <a:cs typeface="Georgia"/>
              </a:rPr>
              <a:t>and </a:t>
            </a:r>
            <a:r>
              <a:rPr sz="2000" spc="-40" dirty="0">
                <a:latin typeface="Georgia"/>
                <a:cs typeface="Georgia"/>
              </a:rPr>
              <a:t>under-  </a:t>
            </a:r>
            <a:r>
              <a:rPr sz="2000" spc="-45" dirty="0">
                <a:latin typeface="Georgia"/>
                <a:cs typeface="Georgia"/>
              </a:rPr>
              <a:t>employment.</a:t>
            </a:r>
            <a:endParaRPr sz="2000">
              <a:latin typeface="Georgia"/>
              <a:cs typeface="Georgia"/>
            </a:endParaRPr>
          </a:p>
          <a:p>
            <a:pPr marL="12700" marR="5080">
              <a:lnSpc>
                <a:spcPts val="2350"/>
              </a:lnSpc>
              <a:spcBef>
                <a:spcPts val="1630"/>
              </a:spcBef>
              <a:tabLst>
                <a:tab pos="2603500" algn="l"/>
              </a:tabLst>
            </a:pPr>
            <a:r>
              <a:rPr sz="2000" spc="-35" dirty="0">
                <a:latin typeface="Georgia"/>
                <a:cs typeface="Georgia"/>
              </a:rPr>
              <a:t>The industrial </a:t>
            </a:r>
            <a:r>
              <a:rPr sz="2000" spc="-10" dirty="0">
                <a:latin typeface="Georgia"/>
                <a:cs typeface="Georgia"/>
              </a:rPr>
              <a:t>sector </a:t>
            </a:r>
            <a:r>
              <a:rPr sz="2000" spc="10" dirty="0">
                <a:latin typeface="Georgia"/>
                <a:cs typeface="Georgia"/>
              </a:rPr>
              <a:t>was </a:t>
            </a:r>
            <a:r>
              <a:rPr sz="2000" spc="-25" dirty="0">
                <a:latin typeface="Georgia"/>
                <a:cs typeface="Georgia"/>
              </a:rPr>
              <a:t>crying </a:t>
            </a:r>
            <a:r>
              <a:rPr sz="2000" spc="-20" dirty="0">
                <a:latin typeface="Georgia"/>
                <a:cs typeface="Georgia"/>
              </a:rPr>
              <a:t>for  </a:t>
            </a:r>
            <a:r>
              <a:rPr sz="2000" spc="-40" dirty="0">
                <a:latin typeface="Georgia"/>
                <a:cs typeface="Georgia"/>
              </a:rPr>
              <a:t>modernization,	</a:t>
            </a:r>
            <a:r>
              <a:rPr sz="2000" spc="-35" dirty="0">
                <a:latin typeface="Georgia"/>
                <a:cs typeface="Georgia"/>
              </a:rPr>
              <a:t>diversification,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685029" y="3049270"/>
            <a:ext cx="311848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58265" algn="l"/>
                <a:tab pos="2698115" algn="l"/>
              </a:tabLst>
            </a:pPr>
            <a:r>
              <a:rPr sz="2000" spc="-25" dirty="0">
                <a:latin typeface="Georgia"/>
                <a:cs typeface="Georgia"/>
              </a:rPr>
              <a:t>ca</a:t>
            </a:r>
            <a:r>
              <a:rPr sz="2000" spc="-40" dirty="0">
                <a:latin typeface="Georgia"/>
                <a:cs typeface="Georgia"/>
              </a:rPr>
              <a:t>p</a:t>
            </a:r>
            <a:r>
              <a:rPr sz="2000" spc="-25" dirty="0">
                <a:latin typeface="Georgia"/>
                <a:cs typeface="Georgia"/>
              </a:rPr>
              <a:t>ac</a:t>
            </a:r>
            <a:r>
              <a:rPr sz="2000" spc="-45" dirty="0">
                <a:latin typeface="Georgia"/>
                <a:cs typeface="Georgia"/>
              </a:rPr>
              <a:t>i</a:t>
            </a:r>
            <a:r>
              <a:rPr sz="2000" spc="-15" dirty="0">
                <a:latin typeface="Georgia"/>
                <a:cs typeface="Georgia"/>
              </a:rPr>
              <a:t>t</a:t>
            </a:r>
            <a:r>
              <a:rPr sz="2000" spc="20" dirty="0">
                <a:latin typeface="Georgia"/>
                <a:cs typeface="Georgia"/>
              </a:rPr>
              <a:t>y</a:t>
            </a:r>
            <a:r>
              <a:rPr sz="2000" dirty="0">
                <a:latin typeface="Georgia"/>
                <a:cs typeface="Georgia"/>
              </a:rPr>
              <a:t>	</a:t>
            </a:r>
            <a:r>
              <a:rPr sz="2000" spc="-35" dirty="0">
                <a:latin typeface="Georgia"/>
                <a:cs typeface="Georgia"/>
              </a:rPr>
              <a:t>b</a:t>
            </a:r>
            <a:r>
              <a:rPr sz="2000" spc="-55" dirty="0">
                <a:latin typeface="Georgia"/>
                <a:cs typeface="Georgia"/>
              </a:rPr>
              <a:t>u</a:t>
            </a:r>
            <a:r>
              <a:rPr sz="2000" spc="-35" dirty="0">
                <a:latin typeface="Georgia"/>
                <a:cs typeface="Georgia"/>
              </a:rPr>
              <a:t>il</a:t>
            </a:r>
            <a:r>
              <a:rPr sz="2000" spc="-55" dirty="0">
                <a:latin typeface="Georgia"/>
                <a:cs typeface="Georgia"/>
              </a:rPr>
              <a:t>d</a:t>
            </a:r>
            <a:r>
              <a:rPr sz="2000" spc="-35" dirty="0">
                <a:latin typeface="Georgia"/>
                <a:cs typeface="Georgia"/>
              </a:rPr>
              <a:t>i</a:t>
            </a:r>
            <a:r>
              <a:rPr sz="2000" spc="-70" dirty="0">
                <a:latin typeface="Georgia"/>
                <a:cs typeface="Georgia"/>
              </a:rPr>
              <a:t>n</a:t>
            </a:r>
            <a:r>
              <a:rPr sz="2000" spc="-35" dirty="0">
                <a:latin typeface="Georgia"/>
                <a:cs typeface="Georgia"/>
              </a:rPr>
              <a:t>g</a:t>
            </a:r>
            <a:r>
              <a:rPr sz="2000" dirty="0">
                <a:latin typeface="Georgia"/>
                <a:cs typeface="Georgia"/>
              </a:rPr>
              <a:t>	</a:t>
            </a:r>
            <a:r>
              <a:rPr sz="2000" spc="-25" dirty="0">
                <a:latin typeface="Georgia"/>
                <a:cs typeface="Georgia"/>
              </a:rPr>
              <a:t>a</a:t>
            </a:r>
            <a:r>
              <a:rPr sz="2000" spc="-80" dirty="0">
                <a:latin typeface="Georgia"/>
                <a:cs typeface="Georgia"/>
              </a:rPr>
              <a:t>n</a:t>
            </a:r>
            <a:r>
              <a:rPr sz="2000" spc="-40" dirty="0">
                <a:latin typeface="Georgia"/>
                <a:cs typeface="Georgia"/>
              </a:rPr>
              <a:t>d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163586" y="3049270"/>
            <a:ext cx="755650" cy="629920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2700" marR="5080" indent="59690">
              <a:lnSpc>
                <a:spcPts val="2360"/>
              </a:lnSpc>
              <a:spcBef>
                <a:spcPts val="210"/>
              </a:spcBef>
            </a:pPr>
            <a:r>
              <a:rPr sz="2000" spc="-40" dirty="0">
                <a:latin typeface="Georgia"/>
                <a:cs typeface="Georgia"/>
              </a:rPr>
              <a:t>p</a:t>
            </a:r>
            <a:r>
              <a:rPr sz="2000" spc="-50" dirty="0">
                <a:latin typeface="Georgia"/>
                <a:cs typeface="Georgia"/>
              </a:rPr>
              <a:t>u</a:t>
            </a:r>
            <a:r>
              <a:rPr sz="2000" spc="-35" dirty="0">
                <a:latin typeface="Georgia"/>
                <a:cs typeface="Georgia"/>
              </a:rPr>
              <a:t>bl</a:t>
            </a:r>
            <a:r>
              <a:rPr sz="2000" spc="-45" dirty="0">
                <a:latin typeface="Georgia"/>
                <a:cs typeface="Georgia"/>
              </a:rPr>
              <a:t>i</a:t>
            </a:r>
            <a:r>
              <a:rPr sz="2000" spc="-20" dirty="0">
                <a:latin typeface="Georgia"/>
                <a:cs typeface="Georgia"/>
              </a:rPr>
              <a:t>c  </a:t>
            </a:r>
            <a:r>
              <a:rPr sz="2000" spc="-25" dirty="0">
                <a:latin typeface="Georgia"/>
                <a:cs typeface="Georgia"/>
              </a:rPr>
              <a:t>c</a:t>
            </a:r>
            <a:r>
              <a:rPr sz="2000" spc="-35" dirty="0">
                <a:latin typeface="Georgia"/>
                <a:cs typeface="Georgia"/>
              </a:rPr>
              <a:t>a</a:t>
            </a:r>
            <a:r>
              <a:rPr sz="2000" spc="-30" dirty="0">
                <a:latin typeface="Georgia"/>
                <a:cs typeface="Georgia"/>
              </a:rPr>
              <a:t>p</a:t>
            </a:r>
            <a:r>
              <a:rPr sz="2000" spc="-45" dirty="0">
                <a:latin typeface="Georgia"/>
                <a:cs typeface="Georgia"/>
              </a:rPr>
              <a:t>i</a:t>
            </a:r>
            <a:r>
              <a:rPr sz="2000" spc="-15" dirty="0">
                <a:latin typeface="Georgia"/>
                <a:cs typeface="Georgia"/>
              </a:rPr>
              <a:t>t</a:t>
            </a:r>
            <a:r>
              <a:rPr sz="2000" spc="-25" dirty="0">
                <a:latin typeface="Georgia"/>
                <a:cs typeface="Georgia"/>
              </a:rPr>
              <a:t>a</a:t>
            </a:r>
            <a:r>
              <a:rPr sz="2000" spc="-30" dirty="0">
                <a:latin typeface="Georgia"/>
                <a:cs typeface="Georgia"/>
              </a:rPr>
              <a:t>l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685029" y="3348990"/>
            <a:ext cx="3290570" cy="62865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>
              <a:lnSpc>
                <a:spcPts val="2350"/>
              </a:lnSpc>
              <a:spcBef>
                <a:spcPts val="219"/>
              </a:spcBef>
              <a:tabLst>
                <a:tab pos="1499870" algn="l"/>
                <a:tab pos="2356485" algn="l"/>
                <a:tab pos="3000375" algn="l"/>
              </a:tabLst>
            </a:pPr>
            <a:r>
              <a:rPr sz="2000" spc="-35" dirty="0">
                <a:latin typeface="Georgia"/>
                <a:cs typeface="Georgia"/>
              </a:rPr>
              <a:t>i</a:t>
            </a:r>
            <a:r>
              <a:rPr sz="2000" spc="-80" dirty="0">
                <a:latin typeface="Georgia"/>
                <a:cs typeface="Georgia"/>
              </a:rPr>
              <a:t>n</a:t>
            </a:r>
            <a:r>
              <a:rPr sz="2000" spc="10" dirty="0">
                <a:latin typeface="Georgia"/>
                <a:cs typeface="Georgia"/>
              </a:rPr>
              <a:t>v</a:t>
            </a:r>
            <a:r>
              <a:rPr sz="2000" spc="-5" dirty="0">
                <a:latin typeface="Georgia"/>
                <a:cs typeface="Georgia"/>
              </a:rPr>
              <a:t>e</a:t>
            </a:r>
            <a:r>
              <a:rPr sz="2000" dirty="0">
                <a:latin typeface="Georgia"/>
                <a:cs typeface="Georgia"/>
              </a:rPr>
              <a:t>s</a:t>
            </a:r>
            <a:r>
              <a:rPr sz="2000" spc="-15" dirty="0">
                <a:latin typeface="Georgia"/>
                <a:cs typeface="Georgia"/>
              </a:rPr>
              <a:t>t</a:t>
            </a:r>
            <a:r>
              <a:rPr sz="2000" spc="-100" dirty="0">
                <a:latin typeface="Georgia"/>
                <a:cs typeface="Georgia"/>
              </a:rPr>
              <a:t>m</a:t>
            </a:r>
            <a:r>
              <a:rPr sz="2000" spc="-5" dirty="0">
                <a:latin typeface="Georgia"/>
                <a:cs typeface="Georgia"/>
              </a:rPr>
              <a:t>e</a:t>
            </a:r>
            <a:r>
              <a:rPr sz="2000" spc="-70" dirty="0">
                <a:latin typeface="Georgia"/>
                <a:cs typeface="Georgia"/>
              </a:rPr>
              <a:t>n</a:t>
            </a:r>
            <a:r>
              <a:rPr sz="2000" spc="-15" dirty="0">
                <a:latin typeface="Georgia"/>
                <a:cs typeface="Georgia"/>
              </a:rPr>
              <a:t>t</a:t>
            </a:r>
            <a:r>
              <a:rPr sz="2000" spc="-130" dirty="0">
                <a:latin typeface="Georgia"/>
                <a:cs typeface="Georgia"/>
              </a:rPr>
              <a:t>.</a:t>
            </a:r>
            <a:r>
              <a:rPr sz="2000" dirty="0">
                <a:latin typeface="Georgia"/>
                <a:cs typeface="Georgia"/>
              </a:rPr>
              <a:t>	</a:t>
            </a:r>
            <a:r>
              <a:rPr sz="2000" spc="-55" dirty="0">
                <a:latin typeface="Georgia"/>
                <a:cs typeface="Georgia"/>
              </a:rPr>
              <a:t>T</a:t>
            </a:r>
            <a:r>
              <a:rPr sz="2000" spc="-65" dirty="0">
                <a:latin typeface="Georgia"/>
                <a:cs typeface="Georgia"/>
              </a:rPr>
              <a:t>h</a:t>
            </a:r>
            <a:r>
              <a:rPr sz="2000" spc="-5" dirty="0">
                <a:latin typeface="Georgia"/>
                <a:cs typeface="Georgia"/>
              </a:rPr>
              <a:t>e</a:t>
            </a:r>
            <a:r>
              <a:rPr sz="2000" spc="5" dirty="0">
                <a:latin typeface="Georgia"/>
                <a:cs typeface="Georgia"/>
              </a:rPr>
              <a:t>re</a:t>
            </a:r>
            <a:r>
              <a:rPr sz="2000" dirty="0">
                <a:latin typeface="Georgia"/>
                <a:cs typeface="Georgia"/>
              </a:rPr>
              <a:t>	</a:t>
            </a:r>
            <a:r>
              <a:rPr sz="2000" spc="20" dirty="0">
                <a:latin typeface="Georgia"/>
                <a:cs typeface="Georgia"/>
              </a:rPr>
              <a:t>w</a:t>
            </a:r>
            <a:r>
              <a:rPr sz="2000" spc="25" dirty="0">
                <a:latin typeface="Georgia"/>
                <a:cs typeface="Georgia"/>
              </a:rPr>
              <a:t>a</a:t>
            </a:r>
            <a:r>
              <a:rPr sz="2000" spc="-5" dirty="0">
                <a:latin typeface="Georgia"/>
                <a:cs typeface="Georgia"/>
              </a:rPr>
              <a:t>s</a:t>
            </a:r>
            <a:r>
              <a:rPr sz="2000" dirty="0">
                <a:latin typeface="Georgia"/>
                <a:cs typeface="Georgia"/>
              </a:rPr>
              <a:t>	</a:t>
            </a:r>
            <a:r>
              <a:rPr sz="2000" spc="-70" dirty="0">
                <a:latin typeface="Georgia"/>
                <a:cs typeface="Georgia"/>
              </a:rPr>
              <a:t>n</a:t>
            </a:r>
            <a:r>
              <a:rPr sz="2000" spc="-15" dirty="0">
                <a:latin typeface="Georgia"/>
                <a:cs typeface="Georgia"/>
              </a:rPr>
              <a:t>o  </a:t>
            </a:r>
            <a:r>
              <a:rPr sz="2000" spc="-20" dirty="0">
                <a:latin typeface="Georgia"/>
                <a:cs typeface="Georgia"/>
              </a:rPr>
              <a:t>goods</a:t>
            </a:r>
            <a:r>
              <a:rPr sz="2000" spc="-40" dirty="0">
                <a:latin typeface="Georgia"/>
                <a:cs typeface="Georgia"/>
              </a:rPr>
              <a:t> industry.</a:t>
            </a:r>
            <a:endParaRPr sz="2000">
              <a:latin typeface="Georgia"/>
              <a:cs typeface="Georgia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214629" y="4963159"/>
            <a:ext cx="8785860" cy="1609090"/>
            <a:chOff x="214629" y="4963159"/>
            <a:chExt cx="8785860" cy="1609090"/>
          </a:xfrm>
        </p:grpSpPr>
        <p:sp>
          <p:nvSpPr>
            <p:cNvPr id="14" name="object 14"/>
            <p:cNvSpPr/>
            <p:nvPr/>
          </p:nvSpPr>
          <p:spPr>
            <a:xfrm>
              <a:off x="214630" y="4963159"/>
              <a:ext cx="8785860" cy="1154430"/>
            </a:xfrm>
            <a:custGeom>
              <a:avLst/>
              <a:gdLst/>
              <a:ahLst/>
              <a:cxnLst/>
              <a:rect l="l" t="t" r="r" b="b"/>
              <a:pathLst>
                <a:path w="8785860" h="1154429">
                  <a:moveTo>
                    <a:pt x="8785860" y="0"/>
                  </a:moveTo>
                  <a:lnTo>
                    <a:pt x="4394200" y="0"/>
                  </a:lnTo>
                  <a:lnTo>
                    <a:pt x="0" y="0"/>
                  </a:lnTo>
                  <a:lnTo>
                    <a:pt x="0" y="1154430"/>
                  </a:lnTo>
                  <a:lnTo>
                    <a:pt x="4394200" y="1154430"/>
                  </a:lnTo>
                  <a:lnTo>
                    <a:pt x="8785860" y="1154430"/>
                  </a:lnTo>
                  <a:lnTo>
                    <a:pt x="8785860" y="0"/>
                  </a:lnTo>
                  <a:close/>
                </a:path>
              </a:pathLst>
            </a:custGeom>
            <a:solidFill>
              <a:srgbClr val="F2F8F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14629" y="6117589"/>
              <a:ext cx="4394200" cy="454659"/>
            </a:xfrm>
            <a:custGeom>
              <a:avLst/>
              <a:gdLst/>
              <a:ahLst/>
              <a:cxnLst/>
              <a:rect l="l" t="t" r="r" b="b"/>
              <a:pathLst>
                <a:path w="4394200" h="454659">
                  <a:moveTo>
                    <a:pt x="4394200" y="0"/>
                  </a:moveTo>
                  <a:lnTo>
                    <a:pt x="0" y="0"/>
                  </a:lnTo>
                  <a:lnTo>
                    <a:pt x="0" y="454660"/>
                  </a:lnTo>
                  <a:lnTo>
                    <a:pt x="4394200" y="454660"/>
                  </a:lnTo>
                  <a:lnTo>
                    <a:pt x="4394200" y="0"/>
                  </a:lnTo>
                  <a:close/>
                </a:path>
              </a:pathLst>
            </a:custGeom>
            <a:solidFill>
              <a:srgbClr val="E6F2F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292100" y="1042669"/>
            <a:ext cx="4234180" cy="5427980"/>
          </a:xfrm>
          <a:prstGeom prst="rect">
            <a:avLst/>
          </a:prstGeom>
        </p:spPr>
        <p:txBody>
          <a:bodyPr vert="horz" wrap="square" lIns="0" tIns="16256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280"/>
              </a:spcBef>
            </a:pPr>
            <a:r>
              <a:rPr sz="2000" spc="-25" dirty="0">
                <a:latin typeface="Georgia"/>
                <a:cs typeface="Georgia"/>
              </a:rPr>
              <a:t>They </a:t>
            </a:r>
            <a:r>
              <a:rPr sz="2000" spc="-30" dirty="0">
                <a:latin typeface="Georgia"/>
                <a:cs typeface="Georgia"/>
              </a:rPr>
              <a:t>introduced </a:t>
            </a:r>
            <a:r>
              <a:rPr sz="2000" spc="-25" dirty="0">
                <a:latin typeface="Georgia"/>
                <a:cs typeface="Georgia"/>
              </a:rPr>
              <a:t>the </a:t>
            </a:r>
            <a:r>
              <a:rPr sz="2000" spc="-5" dirty="0">
                <a:latin typeface="Georgia"/>
                <a:cs typeface="Georgia"/>
              </a:rPr>
              <a:t>railway</a:t>
            </a:r>
            <a:r>
              <a:rPr sz="2000" spc="-114" dirty="0">
                <a:latin typeface="Georgia"/>
                <a:cs typeface="Georgia"/>
              </a:rPr>
              <a:t> </a:t>
            </a:r>
            <a:r>
              <a:rPr sz="2000" spc="-20" dirty="0">
                <a:latin typeface="Georgia"/>
                <a:cs typeface="Georgia"/>
              </a:rPr>
              <a:t>system</a:t>
            </a:r>
            <a:endParaRPr sz="2000">
              <a:latin typeface="Georgia"/>
              <a:cs typeface="Georgia"/>
            </a:endParaRPr>
          </a:p>
          <a:p>
            <a:pPr marL="12700" marR="7620" algn="just">
              <a:lnSpc>
                <a:spcPts val="2360"/>
              </a:lnSpc>
              <a:spcBef>
                <a:spcPts val="1290"/>
              </a:spcBef>
            </a:pPr>
            <a:r>
              <a:rPr sz="2000" spc="-25" dirty="0">
                <a:latin typeface="Georgia"/>
                <a:cs typeface="Georgia"/>
              </a:rPr>
              <a:t>They </a:t>
            </a:r>
            <a:r>
              <a:rPr sz="2000" spc="-15" dirty="0">
                <a:latin typeface="Georgia"/>
                <a:cs typeface="Georgia"/>
              </a:rPr>
              <a:t>developed </a:t>
            </a:r>
            <a:r>
              <a:rPr sz="2000" spc="-25" dirty="0">
                <a:latin typeface="Georgia"/>
                <a:cs typeface="Georgia"/>
              </a:rPr>
              <a:t>the </a:t>
            </a:r>
            <a:r>
              <a:rPr sz="2000" spc="-40" dirty="0">
                <a:latin typeface="Georgia"/>
                <a:cs typeface="Georgia"/>
              </a:rPr>
              <a:t>modern </a:t>
            </a:r>
            <a:r>
              <a:rPr sz="2000" spc="-20" dirty="0">
                <a:latin typeface="Georgia"/>
                <a:cs typeface="Georgia"/>
              </a:rPr>
              <a:t>system </a:t>
            </a:r>
            <a:r>
              <a:rPr sz="2000" spc="-30" dirty="0">
                <a:latin typeface="Georgia"/>
                <a:cs typeface="Georgia"/>
              </a:rPr>
              <a:t>of  </a:t>
            </a:r>
            <a:r>
              <a:rPr sz="2000" spc="-55" dirty="0">
                <a:latin typeface="Georgia"/>
                <a:cs typeface="Georgia"/>
              </a:rPr>
              <a:t>communication.</a:t>
            </a:r>
            <a:endParaRPr sz="2000">
              <a:latin typeface="Georgia"/>
              <a:cs typeface="Georgia"/>
            </a:endParaRPr>
          </a:p>
          <a:p>
            <a:pPr marL="12700" marR="5080" algn="just">
              <a:lnSpc>
                <a:spcPct val="98000"/>
              </a:lnSpc>
              <a:spcBef>
                <a:spcPts val="1555"/>
              </a:spcBef>
            </a:pPr>
            <a:r>
              <a:rPr sz="2000" spc="-40" dirty="0">
                <a:latin typeface="Georgia"/>
                <a:cs typeface="Georgia"/>
              </a:rPr>
              <a:t>The modern </a:t>
            </a:r>
            <a:r>
              <a:rPr sz="2000" spc="-45" dirty="0">
                <a:latin typeface="Georgia"/>
                <a:cs typeface="Georgia"/>
              </a:rPr>
              <a:t>banking </a:t>
            </a:r>
            <a:r>
              <a:rPr sz="2000" spc="-20" dirty="0">
                <a:latin typeface="Georgia"/>
                <a:cs typeface="Georgia"/>
              </a:rPr>
              <a:t>system </a:t>
            </a:r>
            <a:r>
              <a:rPr sz="2000" spc="10" dirty="0">
                <a:latin typeface="Georgia"/>
                <a:cs typeface="Georgia"/>
              </a:rPr>
              <a:t>was  </a:t>
            </a:r>
            <a:r>
              <a:rPr sz="2000" spc="-25" dirty="0">
                <a:latin typeface="Georgia"/>
                <a:cs typeface="Georgia"/>
              </a:rPr>
              <a:t>established </a:t>
            </a:r>
            <a:r>
              <a:rPr sz="2000" spc="-5" dirty="0">
                <a:latin typeface="Georgia"/>
                <a:cs typeface="Georgia"/>
              </a:rPr>
              <a:t>by </a:t>
            </a:r>
            <a:r>
              <a:rPr sz="2000" spc="-25" dirty="0">
                <a:latin typeface="Georgia"/>
                <a:cs typeface="Georgia"/>
              </a:rPr>
              <a:t>Britishers They </a:t>
            </a:r>
            <a:r>
              <a:rPr sz="2000" spc="-35" dirty="0">
                <a:latin typeface="Georgia"/>
                <a:cs typeface="Georgia"/>
              </a:rPr>
              <a:t>formed  </a:t>
            </a:r>
            <a:r>
              <a:rPr sz="2000" spc="-25" dirty="0">
                <a:latin typeface="Georgia"/>
                <a:cs typeface="Georgia"/>
              </a:rPr>
              <a:t>the </a:t>
            </a:r>
            <a:r>
              <a:rPr sz="2000" spc="-45" dirty="0">
                <a:latin typeface="Georgia"/>
                <a:cs typeface="Georgia"/>
              </a:rPr>
              <a:t>Imperial </a:t>
            </a:r>
            <a:r>
              <a:rPr sz="2000" spc="-55" dirty="0">
                <a:latin typeface="Georgia"/>
                <a:cs typeface="Georgia"/>
              </a:rPr>
              <a:t>Bank </a:t>
            </a:r>
            <a:r>
              <a:rPr sz="2000" spc="-30" dirty="0">
                <a:latin typeface="Georgia"/>
                <a:cs typeface="Georgia"/>
              </a:rPr>
              <a:t>of </a:t>
            </a:r>
            <a:r>
              <a:rPr sz="2000" spc="-65" dirty="0">
                <a:latin typeface="Georgia"/>
                <a:cs typeface="Georgia"/>
              </a:rPr>
              <a:t>India </a:t>
            </a:r>
            <a:r>
              <a:rPr sz="2000" spc="-45" dirty="0">
                <a:latin typeface="Georgia"/>
                <a:cs typeface="Georgia"/>
              </a:rPr>
              <a:t>Till </a:t>
            </a:r>
            <a:r>
              <a:rPr sz="2000" spc="-25" dirty="0">
                <a:latin typeface="Georgia"/>
                <a:cs typeface="Georgia"/>
              </a:rPr>
              <a:t>the  </a:t>
            </a:r>
            <a:r>
              <a:rPr sz="2000" spc="-35" dirty="0">
                <a:latin typeface="Georgia"/>
                <a:cs typeface="Georgia"/>
              </a:rPr>
              <a:t>establishment </a:t>
            </a:r>
            <a:r>
              <a:rPr sz="2000" spc="-30" dirty="0">
                <a:latin typeface="Georgia"/>
                <a:cs typeface="Georgia"/>
              </a:rPr>
              <a:t>of </a:t>
            </a:r>
            <a:r>
              <a:rPr sz="2000" spc="-20" dirty="0">
                <a:latin typeface="Georgia"/>
                <a:cs typeface="Georgia"/>
              </a:rPr>
              <a:t>Reserve </a:t>
            </a:r>
            <a:r>
              <a:rPr sz="2000" spc="-55" dirty="0">
                <a:latin typeface="Georgia"/>
                <a:cs typeface="Georgia"/>
              </a:rPr>
              <a:t>Bank </a:t>
            </a:r>
            <a:r>
              <a:rPr sz="2000" spc="-30" dirty="0">
                <a:latin typeface="Georgia"/>
                <a:cs typeface="Georgia"/>
              </a:rPr>
              <a:t>of  </a:t>
            </a:r>
            <a:r>
              <a:rPr sz="2000" spc="-65" dirty="0">
                <a:latin typeface="Georgia"/>
                <a:cs typeface="Georgia"/>
              </a:rPr>
              <a:t>India </a:t>
            </a:r>
            <a:r>
              <a:rPr sz="2000" spc="20" dirty="0">
                <a:latin typeface="Georgia"/>
                <a:cs typeface="Georgia"/>
              </a:rPr>
              <a:t>(1935), </a:t>
            </a:r>
            <a:r>
              <a:rPr sz="2000" spc="-25" dirty="0">
                <a:latin typeface="Georgia"/>
                <a:cs typeface="Georgia"/>
              </a:rPr>
              <a:t>the </a:t>
            </a:r>
            <a:r>
              <a:rPr sz="2000" spc="-45" dirty="0">
                <a:latin typeface="Georgia"/>
                <a:cs typeface="Georgia"/>
              </a:rPr>
              <a:t>Imperial </a:t>
            </a:r>
            <a:r>
              <a:rPr sz="2000" spc="-55" dirty="0">
                <a:latin typeface="Georgia"/>
                <a:cs typeface="Georgia"/>
              </a:rPr>
              <a:t>Bank  </a:t>
            </a:r>
            <a:r>
              <a:rPr sz="2000" spc="-5" dirty="0">
                <a:latin typeface="Georgia"/>
                <a:cs typeface="Georgia"/>
              </a:rPr>
              <a:t>served </a:t>
            </a:r>
            <a:r>
              <a:rPr sz="2000" spc="-20" dirty="0">
                <a:latin typeface="Georgia"/>
                <a:cs typeface="Georgia"/>
              </a:rPr>
              <a:t>as </a:t>
            </a:r>
            <a:r>
              <a:rPr sz="2000" spc="-25" dirty="0">
                <a:latin typeface="Georgia"/>
                <a:cs typeface="Georgia"/>
              </a:rPr>
              <a:t>the </a:t>
            </a:r>
            <a:r>
              <a:rPr sz="2000" spc="-20" dirty="0">
                <a:latin typeface="Georgia"/>
                <a:cs typeface="Georgia"/>
              </a:rPr>
              <a:t>government's </a:t>
            </a:r>
            <a:r>
              <a:rPr sz="2000" spc="-25" dirty="0">
                <a:latin typeface="Georgia"/>
                <a:cs typeface="Georgia"/>
              </a:rPr>
              <a:t>banker  </a:t>
            </a:r>
            <a:r>
              <a:rPr sz="2000" spc="-50" dirty="0">
                <a:latin typeface="Georgia"/>
                <a:cs typeface="Georgia"/>
              </a:rPr>
              <a:t>and </a:t>
            </a:r>
            <a:r>
              <a:rPr sz="2000" spc="-25" dirty="0">
                <a:latin typeface="Georgia"/>
                <a:cs typeface="Georgia"/>
              </a:rPr>
              <a:t>also </a:t>
            </a:r>
            <a:r>
              <a:rPr sz="2000" spc="-45" dirty="0">
                <a:latin typeface="Georgia"/>
                <a:cs typeface="Georgia"/>
              </a:rPr>
              <a:t>managed </a:t>
            </a:r>
            <a:r>
              <a:rPr sz="2000" spc="-20" dirty="0">
                <a:latin typeface="Georgia"/>
                <a:cs typeface="Georgia"/>
              </a:rPr>
              <a:t>its </a:t>
            </a:r>
            <a:r>
              <a:rPr sz="2000" spc="-40" dirty="0">
                <a:latin typeface="Georgia"/>
                <a:cs typeface="Georgia"/>
              </a:rPr>
              <a:t>public</a:t>
            </a:r>
            <a:r>
              <a:rPr sz="2000" spc="-45" dirty="0">
                <a:latin typeface="Georgia"/>
                <a:cs typeface="Georgia"/>
              </a:rPr>
              <a:t> </a:t>
            </a:r>
            <a:r>
              <a:rPr sz="2000" spc="-25" dirty="0">
                <a:latin typeface="Georgia"/>
                <a:cs typeface="Georgia"/>
              </a:rPr>
              <a:t>debt</a:t>
            </a:r>
            <a:endParaRPr sz="20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050">
              <a:latin typeface="Georgia"/>
              <a:cs typeface="Georgia"/>
            </a:endParaRPr>
          </a:p>
          <a:p>
            <a:pPr marL="12700" marR="5715" algn="just">
              <a:lnSpc>
                <a:spcPct val="98100"/>
              </a:lnSpc>
            </a:pPr>
            <a:r>
              <a:rPr sz="2000" spc="-25" dirty="0">
                <a:latin typeface="Georgia"/>
                <a:cs typeface="Georgia"/>
              </a:rPr>
              <a:t>They </a:t>
            </a:r>
            <a:r>
              <a:rPr sz="2000" spc="-15" dirty="0">
                <a:latin typeface="Georgia"/>
                <a:cs typeface="Georgia"/>
              </a:rPr>
              <a:t>developed </a:t>
            </a:r>
            <a:r>
              <a:rPr sz="2000" spc="-30" dirty="0">
                <a:latin typeface="Georgia"/>
                <a:cs typeface="Georgia"/>
              </a:rPr>
              <a:t>irrigation </a:t>
            </a:r>
            <a:r>
              <a:rPr sz="2000" spc="-20" dirty="0">
                <a:latin typeface="Georgia"/>
                <a:cs typeface="Georgia"/>
              </a:rPr>
              <a:t>works,  </a:t>
            </a:r>
            <a:r>
              <a:rPr sz="2000" spc="-25" dirty="0">
                <a:latin typeface="Georgia"/>
                <a:cs typeface="Georgia"/>
              </a:rPr>
              <a:t>which </a:t>
            </a:r>
            <a:r>
              <a:rPr sz="2000" spc="-15" dirty="0">
                <a:latin typeface="Georgia"/>
                <a:cs typeface="Georgia"/>
              </a:rPr>
              <a:t>created </a:t>
            </a:r>
            <a:r>
              <a:rPr sz="2000" dirty="0">
                <a:latin typeface="Georgia"/>
                <a:cs typeface="Georgia"/>
              </a:rPr>
              <a:t>new </a:t>
            </a:r>
            <a:r>
              <a:rPr sz="2000" spc="-35" dirty="0">
                <a:latin typeface="Georgia"/>
                <a:cs typeface="Georgia"/>
              </a:rPr>
              <a:t>grain </a:t>
            </a:r>
            <a:r>
              <a:rPr sz="2000" spc="-50" dirty="0">
                <a:latin typeface="Georgia"/>
                <a:cs typeface="Georgia"/>
              </a:rPr>
              <a:t>and </a:t>
            </a:r>
            <a:r>
              <a:rPr sz="2000" spc="-25" dirty="0">
                <a:latin typeface="Georgia"/>
                <a:cs typeface="Georgia"/>
              </a:rPr>
              <a:t>cotton  </a:t>
            </a:r>
            <a:r>
              <a:rPr sz="2000" spc="-35" dirty="0">
                <a:latin typeface="Georgia"/>
                <a:cs typeface="Georgia"/>
              </a:rPr>
              <a:t>producing</a:t>
            </a:r>
            <a:r>
              <a:rPr sz="2000" spc="-40" dirty="0">
                <a:latin typeface="Georgia"/>
                <a:cs typeface="Georgia"/>
              </a:rPr>
              <a:t> </a:t>
            </a:r>
            <a:r>
              <a:rPr sz="2000" spc="-25" dirty="0">
                <a:latin typeface="Georgia"/>
                <a:cs typeface="Georgia"/>
              </a:rPr>
              <a:t>regions</a:t>
            </a:r>
            <a:endParaRPr sz="2000">
              <a:latin typeface="Georgia"/>
              <a:cs typeface="Georgia"/>
            </a:endParaRPr>
          </a:p>
          <a:p>
            <a:pPr marL="12700" algn="just">
              <a:lnSpc>
                <a:spcPct val="100000"/>
              </a:lnSpc>
              <a:spcBef>
                <a:spcPts val="1989"/>
              </a:spcBef>
            </a:pPr>
            <a:r>
              <a:rPr sz="2000" spc="-35" dirty="0">
                <a:latin typeface="Georgia"/>
                <a:cs typeface="Georgia"/>
              </a:rPr>
              <a:t>Political </a:t>
            </a:r>
            <a:r>
              <a:rPr sz="2000" spc="-50" dirty="0">
                <a:latin typeface="Georgia"/>
                <a:cs typeface="Georgia"/>
              </a:rPr>
              <a:t>and </a:t>
            </a:r>
            <a:r>
              <a:rPr sz="2000" spc="-40" dirty="0">
                <a:latin typeface="Georgia"/>
                <a:cs typeface="Georgia"/>
              </a:rPr>
              <a:t>unification </a:t>
            </a:r>
            <a:r>
              <a:rPr sz="2000" spc="-30" dirty="0">
                <a:latin typeface="Georgia"/>
                <a:cs typeface="Georgia"/>
              </a:rPr>
              <a:t>of</a:t>
            </a:r>
            <a:r>
              <a:rPr sz="2000" spc="-55" dirty="0">
                <a:latin typeface="Georgia"/>
                <a:cs typeface="Georgia"/>
              </a:rPr>
              <a:t> </a:t>
            </a:r>
            <a:r>
              <a:rPr sz="2000" spc="-20" dirty="0">
                <a:latin typeface="Georgia"/>
                <a:cs typeface="Georgia"/>
              </a:rPr>
              <a:t>country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608829" y="6117590"/>
            <a:ext cx="4391660" cy="454659"/>
          </a:xfrm>
          <a:custGeom>
            <a:avLst/>
            <a:gdLst/>
            <a:ahLst/>
            <a:cxnLst/>
            <a:rect l="l" t="t" r="r" b="b"/>
            <a:pathLst>
              <a:path w="4391659" h="454659">
                <a:moveTo>
                  <a:pt x="4391660" y="0"/>
                </a:moveTo>
                <a:lnTo>
                  <a:pt x="0" y="0"/>
                </a:lnTo>
                <a:lnTo>
                  <a:pt x="0" y="454660"/>
                </a:lnTo>
                <a:lnTo>
                  <a:pt x="4391660" y="454660"/>
                </a:lnTo>
                <a:lnTo>
                  <a:pt x="4391660" y="0"/>
                </a:lnTo>
                <a:close/>
              </a:path>
            </a:pathLst>
          </a:custGeom>
          <a:solidFill>
            <a:srgbClr val="E6F2F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4685029" y="4984750"/>
            <a:ext cx="4232910" cy="148590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 algn="just">
              <a:lnSpc>
                <a:spcPct val="98100"/>
              </a:lnSpc>
              <a:spcBef>
                <a:spcPts val="145"/>
              </a:spcBef>
            </a:pPr>
            <a:r>
              <a:rPr sz="2000" spc="-35" dirty="0">
                <a:latin typeface="Georgia"/>
                <a:cs typeface="Georgia"/>
              </a:rPr>
              <a:t>The </a:t>
            </a:r>
            <a:r>
              <a:rPr sz="2000" spc="-30" dirty="0">
                <a:latin typeface="Georgia"/>
                <a:cs typeface="Georgia"/>
              </a:rPr>
              <a:t>agricultural </a:t>
            </a:r>
            <a:r>
              <a:rPr sz="2000" spc="-10" dirty="0">
                <a:latin typeface="Georgia"/>
                <a:cs typeface="Georgia"/>
              </a:rPr>
              <a:t>sector </a:t>
            </a:r>
            <a:r>
              <a:rPr sz="2000" spc="10" dirty="0">
                <a:latin typeface="Georgia"/>
                <a:cs typeface="Georgia"/>
              </a:rPr>
              <a:t>was </a:t>
            </a:r>
            <a:r>
              <a:rPr sz="2000" spc="-30" dirty="0">
                <a:latin typeface="Georgia"/>
                <a:cs typeface="Georgia"/>
              </a:rPr>
              <a:t>saddled  </a:t>
            </a:r>
            <a:r>
              <a:rPr sz="2000" spc="-10" dirty="0">
                <a:latin typeface="Georgia"/>
                <a:cs typeface="Georgia"/>
              </a:rPr>
              <a:t>with </a:t>
            </a:r>
            <a:r>
              <a:rPr sz="2000" spc="-25" dirty="0">
                <a:latin typeface="Georgia"/>
                <a:cs typeface="Georgia"/>
              </a:rPr>
              <a:t>surplus </a:t>
            </a:r>
            <a:r>
              <a:rPr sz="2000" spc="-30" dirty="0">
                <a:latin typeface="Georgia"/>
                <a:cs typeface="Georgia"/>
              </a:rPr>
              <a:t>labour </a:t>
            </a:r>
            <a:r>
              <a:rPr sz="2000" spc="-50" dirty="0">
                <a:latin typeface="Georgia"/>
                <a:cs typeface="Georgia"/>
              </a:rPr>
              <a:t>and </a:t>
            </a:r>
            <a:r>
              <a:rPr sz="2000" spc="-20" dirty="0">
                <a:latin typeface="Georgia"/>
                <a:cs typeface="Georgia"/>
              </a:rPr>
              <a:t>extremely </a:t>
            </a:r>
            <a:r>
              <a:rPr sz="2000" spc="5" dirty="0">
                <a:latin typeface="Georgia"/>
                <a:cs typeface="Georgia"/>
              </a:rPr>
              <a:t>low  </a:t>
            </a:r>
            <a:r>
              <a:rPr sz="2000" spc="-30" dirty="0">
                <a:latin typeface="Georgia"/>
                <a:cs typeface="Georgia"/>
              </a:rPr>
              <a:t>productivity.</a:t>
            </a:r>
            <a:endParaRPr sz="2000">
              <a:latin typeface="Georgia"/>
              <a:cs typeface="Georgia"/>
            </a:endParaRPr>
          </a:p>
          <a:p>
            <a:pPr marL="12700" algn="just">
              <a:lnSpc>
                <a:spcPct val="100000"/>
              </a:lnSpc>
              <a:spcBef>
                <a:spcPts val="1989"/>
              </a:spcBef>
            </a:pPr>
            <a:r>
              <a:rPr sz="2000" spc="-65" dirty="0">
                <a:latin typeface="Georgia"/>
                <a:cs typeface="Georgia"/>
              </a:rPr>
              <a:t>Mass</a:t>
            </a:r>
            <a:r>
              <a:rPr sz="2000" spc="-55" dirty="0">
                <a:latin typeface="Georgia"/>
                <a:cs typeface="Georgia"/>
              </a:rPr>
              <a:t> </a:t>
            </a:r>
            <a:r>
              <a:rPr sz="2000" spc="-20" dirty="0">
                <a:latin typeface="Georgia"/>
                <a:cs typeface="Georgia"/>
              </a:rPr>
              <a:t>illiteracy</a:t>
            </a:r>
            <a:endParaRPr sz="2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497840"/>
            <a:ext cx="3367404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615" dirty="0"/>
              <a:t>CONCLUSION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531620"/>
            <a:ext cx="7917180" cy="23812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20700"/>
              </a:lnSpc>
              <a:spcBef>
                <a:spcPts val="105"/>
              </a:spcBef>
            </a:pPr>
            <a:r>
              <a:rPr sz="3200" spc="-50" dirty="0">
                <a:latin typeface="Georgia"/>
                <a:cs typeface="Georgia"/>
              </a:rPr>
              <a:t>After </a:t>
            </a:r>
            <a:r>
              <a:rPr sz="3200" spc="-70" dirty="0">
                <a:latin typeface="Georgia"/>
                <a:cs typeface="Georgia"/>
              </a:rPr>
              <a:t>finishing </a:t>
            </a:r>
            <a:r>
              <a:rPr sz="3200" spc="-40" dirty="0">
                <a:latin typeface="Georgia"/>
                <a:cs typeface="Georgia"/>
              </a:rPr>
              <a:t>the chapter </a:t>
            </a:r>
            <a:r>
              <a:rPr sz="3200" spc="-45" dirty="0">
                <a:latin typeface="Georgia"/>
                <a:cs typeface="Georgia"/>
              </a:rPr>
              <a:t>students </a:t>
            </a:r>
            <a:r>
              <a:rPr sz="3200" spc="-10" dirty="0">
                <a:latin typeface="Georgia"/>
                <a:cs typeface="Georgia"/>
              </a:rPr>
              <a:t>will</a:t>
            </a:r>
            <a:r>
              <a:rPr sz="3200" spc="-195" dirty="0">
                <a:latin typeface="Georgia"/>
                <a:cs typeface="Georgia"/>
              </a:rPr>
              <a:t> </a:t>
            </a:r>
            <a:r>
              <a:rPr sz="3200" spc="-55" dirty="0">
                <a:latin typeface="Georgia"/>
                <a:cs typeface="Georgia"/>
              </a:rPr>
              <a:t>come  </a:t>
            </a:r>
            <a:r>
              <a:rPr sz="3200" spc="-30" dirty="0">
                <a:latin typeface="Georgia"/>
                <a:cs typeface="Georgia"/>
              </a:rPr>
              <a:t>to </a:t>
            </a:r>
            <a:r>
              <a:rPr sz="3200" spc="-20" dirty="0">
                <a:latin typeface="Georgia"/>
                <a:cs typeface="Georgia"/>
              </a:rPr>
              <a:t>know </a:t>
            </a:r>
            <a:r>
              <a:rPr sz="3200" spc="-55" dirty="0">
                <a:latin typeface="Georgia"/>
                <a:cs typeface="Georgia"/>
              </a:rPr>
              <a:t>that </a:t>
            </a:r>
            <a:r>
              <a:rPr sz="3200" spc="-40" dirty="0">
                <a:latin typeface="Georgia"/>
                <a:cs typeface="Georgia"/>
              </a:rPr>
              <a:t>the social </a:t>
            </a:r>
            <a:r>
              <a:rPr sz="3200" spc="-80" dirty="0">
                <a:latin typeface="Georgia"/>
                <a:cs typeface="Georgia"/>
              </a:rPr>
              <a:t>and </a:t>
            </a:r>
            <a:r>
              <a:rPr sz="3200" spc="-60" dirty="0">
                <a:latin typeface="Georgia"/>
                <a:cs typeface="Georgia"/>
              </a:rPr>
              <a:t>economic  </a:t>
            </a:r>
            <a:r>
              <a:rPr sz="3200" spc="-50" dirty="0">
                <a:latin typeface="Georgia"/>
                <a:cs typeface="Georgia"/>
              </a:rPr>
              <a:t>challenges </a:t>
            </a:r>
            <a:r>
              <a:rPr sz="3200" spc="-20" dirty="0">
                <a:latin typeface="Georgia"/>
                <a:cs typeface="Georgia"/>
              </a:rPr>
              <a:t>before </a:t>
            </a:r>
            <a:r>
              <a:rPr sz="3200" spc="-40" dirty="0">
                <a:latin typeface="Georgia"/>
                <a:cs typeface="Georgia"/>
              </a:rPr>
              <a:t>the </a:t>
            </a:r>
            <a:r>
              <a:rPr sz="3200" spc="-35" dirty="0">
                <a:latin typeface="Georgia"/>
                <a:cs typeface="Georgia"/>
              </a:rPr>
              <a:t>country </a:t>
            </a:r>
            <a:r>
              <a:rPr sz="3200" spc="35" dirty="0">
                <a:latin typeface="Georgia"/>
                <a:cs typeface="Georgia"/>
              </a:rPr>
              <a:t>were  </a:t>
            </a:r>
            <a:r>
              <a:rPr sz="3200" spc="-55" dirty="0">
                <a:latin typeface="Georgia"/>
                <a:cs typeface="Georgia"/>
              </a:rPr>
              <a:t>enormous</a:t>
            </a:r>
            <a:endParaRPr sz="32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1425</Words>
  <Application>Microsoft Office PowerPoint</Application>
  <PresentationFormat>On-screen Show (4:3)</PresentationFormat>
  <Paragraphs>121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TOPICS TO BE COVERED</vt:lpstr>
      <vt:lpstr>INTRODUCTION</vt:lpstr>
      <vt:lpstr>COLONIALISM</vt:lpstr>
      <vt:lpstr>LOW LEVEL OF ECONOMIC  DEVELOPMENT</vt:lpstr>
      <vt:lpstr>LOW LEVEL OF ECONOMIC  DEVELOPMENT</vt:lpstr>
      <vt:lpstr>ESTIMATION OF NATIONAL  INCOME DURING C.G.</vt:lpstr>
      <vt:lpstr>AGRICULTURE SECTOR</vt:lpstr>
      <vt:lpstr>REASONS FOR STAGNATION</vt:lpstr>
      <vt:lpstr>COMMERCIALISATION OF  AGRICULTURE</vt:lpstr>
      <vt:lpstr>INDUSTRIAL SECTOR</vt:lpstr>
      <vt:lpstr>PowerPoint Presentation</vt:lpstr>
      <vt:lpstr>FOREIGN TRADE</vt:lpstr>
      <vt:lpstr>PowerPoint Presentation</vt:lpstr>
      <vt:lpstr>PowerPoint Presentation</vt:lpstr>
      <vt:lpstr>PowerPoint Presentation</vt:lpstr>
      <vt:lpstr>The demographic conditions were as under:-</vt:lpstr>
      <vt:lpstr>OCCUPATIONAL STRUCTURE</vt:lpstr>
      <vt:lpstr>PowerPoint Presentation</vt:lpstr>
      <vt:lpstr>PowerPoint Presentation</vt:lpstr>
      <vt:lpstr>PowerPoint Presentation</vt:lpstr>
      <vt:lpstr>EFFECTS OF RAILWAYS</vt:lpstr>
      <vt:lpstr>POSITIVE CONTRIBUTION</vt:lpstr>
      <vt:lpstr>CONCLUSION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INDIAN ECONOMY ON THE EVE OF INDEPENDENCE</dc:title>
  <cp:lastModifiedBy>VM Singh</cp:lastModifiedBy>
  <cp:revision>2</cp:revision>
  <dcterms:created xsi:type="dcterms:W3CDTF">2020-04-07T13:16:00Z</dcterms:created>
  <dcterms:modified xsi:type="dcterms:W3CDTF">2020-04-18T07:44:56Z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2017-05-01T00:00:00Z</vt:filetime>
  </property>
  <property fmtid="{D5CDD505-2E9C-101B-9397-08002B2CF9AE}" pid="3" name="Creator">
    <vt:lpwstr>pdftk 1.44 - www.pdftk.com</vt:lpwstr>
  </property>
  <property fmtid="{D5CDD505-2E9C-101B-9397-08002B2CF9AE}" pid="4" name="LastSaved">
    <vt:filetime>2020-04-07T00:00:00Z</vt:filetime>
  </property>
</Properties>
</file>